
<file path=[Content_Types].xml><?xml version="1.0" encoding="utf-8"?>
<Types xmlns="http://schemas.openxmlformats.org/package/2006/content-types">
  <Default Extension="png" ContentType="image/png"/>
  <Default Extension="pdf" ContentType="application/pdf"/>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0"/>
  </p:notesMasterIdLst>
  <p:sldIdLst>
    <p:sldId id="257" r:id="rId2"/>
    <p:sldId id="258" r:id="rId3"/>
    <p:sldId id="259" r:id="rId4"/>
    <p:sldId id="260" r:id="rId5"/>
    <p:sldId id="261" r:id="rId6"/>
    <p:sldId id="262" r:id="rId7"/>
    <p:sldId id="296" r:id="rId8"/>
    <p:sldId id="290" r:id="rId9"/>
    <p:sldId id="291" r:id="rId10"/>
    <p:sldId id="295" r:id="rId11"/>
    <p:sldId id="298" r:id="rId12"/>
    <p:sldId id="299" r:id="rId13"/>
    <p:sldId id="300" r:id="rId14"/>
    <p:sldId id="263" r:id="rId15"/>
    <p:sldId id="264" r:id="rId16"/>
    <p:sldId id="297" r:id="rId17"/>
    <p:sldId id="265" r:id="rId18"/>
    <p:sldId id="301" r:id="rId19"/>
    <p:sldId id="305" r:id="rId20"/>
    <p:sldId id="302" r:id="rId21"/>
    <p:sldId id="303" r:id="rId22"/>
    <p:sldId id="304" r:id="rId23"/>
    <p:sldId id="318" r:id="rId24"/>
    <p:sldId id="319" r:id="rId25"/>
    <p:sldId id="266" r:id="rId26"/>
    <p:sldId id="306" r:id="rId27"/>
    <p:sldId id="267" r:id="rId28"/>
    <p:sldId id="268" r:id="rId29"/>
    <p:sldId id="307" r:id="rId30"/>
    <p:sldId id="269" r:id="rId31"/>
    <p:sldId id="270" r:id="rId32"/>
    <p:sldId id="271" r:id="rId33"/>
    <p:sldId id="320" r:id="rId34"/>
    <p:sldId id="308" r:id="rId35"/>
    <p:sldId id="272" r:id="rId36"/>
    <p:sldId id="309" r:id="rId37"/>
    <p:sldId id="317" r:id="rId38"/>
    <p:sldId id="310" r:id="rId39"/>
    <p:sldId id="273" r:id="rId40"/>
    <p:sldId id="274" r:id="rId41"/>
    <p:sldId id="275" r:id="rId42"/>
    <p:sldId id="311" r:id="rId43"/>
    <p:sldId id="276" r:id="rId44"/>
    <p:sldId id="277" r:id="rId45"/>
    <p:sldId id="314" r:id="rId46"/>
    <p:sldId id="315" r:id="rId47"/>
    <p:sldId id="316" r:id="rId48"/>
    <p:sldId id="281" r:id="rId49"/>
    <p:sldId id="282" r:id="rId50"/>
    <p:sldId id="283" r:id="rId51"/>
    <p:sldId id="284" r:id="rId52"/>
    <p:sldId id="285" r:id="rId53"/>
    <p:sldId id="286" r:id="rId54"/>
    <p:sldId id="312" r:id="rId55"/>
    <p:sldId id="313" r:id="rId56"/>
    <p:sldId id="287" r:id="rId57"/>
    <p:sldId id="288" r:id="rId58"/>
    <p:sldId id="289" r:id="rId59"/>
  </p:sldIdLst>
  <p:sldSz cx="9144000" cy="6858000" type="screen4x3"/>
  <p:notesSz cx="7010400" cy="9236075"/>
  <p:defaultTextStyle>
    <a:defPPr>
      <a:defRPr lang="en-GB"/>
    </a:defPPr>
    <a:lvl1pPr algn="l" rtl="0" fontAlgn="base">
      <a:spcBef>
        <a:spcPct val="0"/>
      </a:spcBef>
      <a:spcAft>
        <a:spcPct val="0"/>
      </a:spcAft>
      <a:defRPr sz="2400" kern="1200">
        <a:solidFill>
          <a:schemeClr val="tx1"/>
        </a:solidFill>
        <a:latin typeface="Arial Narrow" pitchFamily="34" charset="0"/>
        <a:ea typeface="+mn-ea"/>
        <a:cs typeface="+mn-cs"/>
      </a:defRPr>
    </a:lvl1pPr>
    <a:lvl2pPr marL="457200" algn="l" rtl="0" fontAlgn="base">
      <a:spcBef>
        <a:spcPct val="0"/>
      </a:spcBef>
      <a:spcAft>
        <a:spcPct val="0"/>
      </a:spcAft>
      <a:defRPr sz="2400" kern="1200">
        <a:solidFill>
          <a:schemeClr val="tx1"/>
        </a:solidFill>
        <a:latin typeface="Arial Narrow" pitchFamily="34" charset="0"/>
        <a:ea typeface="+mn-ea"/>
        <a:cs typeface="+mn-cs"/>
      </a:defRPr>
    </a:lvl2pPr>
    <a:lvl3pPr marL="914400" algn="l" rtl="0" fontAlgn="base">
      <a:spcBef>
        <a:spcPct val="0"/>
      </a:spcBef>
      <a:spcAft>
        <a:spcPct val="0"/>
      </a:spcAft>
      <a:defRPr sz="2400" kern="1200">
        <a:solidFill>
          <a:schemeClr val="tx1"/>
        </a:solidFill>
        <a:latin typeface="Arial Narrow" pitchFamily="34" charset="0"/>
        <a:ea typeface="+mn-ea"/>
        <a:cs typeface="+mn-cs"/>
      </a:defRPr>
    </a:lvl3pPr>
    <a:lvl4pPr marL="1371600" algn="l" rtl="0" fontAlgn="base">
      <a:spcBef>
        <a:spcPct val="0"/>
      </a:spcBef>
      <a:spcAft>
        <a:spcPct val="0"/>
      </a:spcAft>
      <a:defRPr sz="2400" kern="1200">
        <a:solidFill>
          <a:schemeClr val="tx1"/>
        </a:solidFill>
        <a:latin typeface="Arial Narrow" pitchFamily="34" charset="0"/>
        <a:ea typeface="+mn-ea"/>
        <a:cs typeface="+mn-cs"/>
      </a:defRPr>
    </a:lvl4pPr>
    <a:lvl5pPr marL="1828800" algn="l" rtl="0" fontAlgn="base">
      <a:spcBef>
        <a:spcPct val="0"/>
      </a:spcBef>
      <a:spcAft>
        <a:spcPct val="0"/>
      </a:spcAft>
      <a:defRPr sz="2400" kern="1200">
        <a:solidFill>
          <a:schemeClr val="tx1"/>
        </a:solidFill>
        <a:latin typeface="Arial Narrow" pitchFamily="34" charset="0"/>
        <a:ea typeface="+mn-ea"/>
        <a:cs typeface="+mn-cs"/>
      </a:defRPr>
    </a:lvl5pPr>
    <a:lvl6pPr marL="2286000" algn="l" defTabSz="914400" rtl="0" eaLnBrk="1" latinLnBrk="0" hangingPunct="1">
      <a:defRPr sz="2400" kern="1200">
        <a:solidFill>
          <a:schemeClr val="tx1"/>
        </a:solidFill>
        <a:latin typeface="Arial Narrow" pitchFamily="34" charset="0"/>
        <a:ea typeface="+mn-ea"/>
        <a:cs typeface="+mn-cs"/>
      </a:defRPr>
    </a:lvl6pPr>
    <a:lvl7pPr marL="2743200" algn="l" defTabSz="914400" rtl="0" eaLnBrk="1" latinLnBrk="0" hangingPunct="1">
      <a:defRPr sz="2400" kern="1200">
        <a:solidFill>
          <a:schemeClr val="tx1"/>
        </a:solidFill>
        <a:latin typeface="Arial Narrow" pitchFamily="34" charset="0"/>
        <a:ea typeface="+mn-ea"/>
        <a:cs typeface="+mn-cs"/>
      </a:defRPr>
    </a:lvl7pPr>
    <a:lvl8pPr marL="3200400" algn="l" defTabSz="914400" rtl="0" eaLnBrk="1" latinLnBrk="0" hangingPunct="1">
      <a:defRPr sz="2400" kern="1200">
        <a:solidFill>
          <a:schemeClr val="tx1"/>
        </a:solidFill>
        <a:latin typeface="Arial Narrow" pitchFamily="34" charset="0"/>
        <a:ea typeface="+mn-ea"/>
        <a:cs typeface="+mn-cs"/>
      </a:defRPr>
    </a:lvl8pPr>
    <a:lvl9pPr marL="3657600" algn="l" defTabSz="914400" rtl="0" eaLnBrk="1" latinLnBrk="0" hangingPunct="1">
      <a:defRPr sz="2400"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3070" autoAdjust="0"/>
  </p:normalViewPr>
  <p:slideViewPr>
    <p:cSldViewPr snapToGrid="0">
      <p:cViewPr varScale="1">
        <p:scale>
          <a:sx n="51" d="100"/>
          <a:sy n="51" d="100"/>
        </p:scale>
        <p:origin x="1896" y="36"/>
      </p:cViewPr>
      <p:guideLst/>
    </p:cSldViewPr>
  </p:slideViewPr>
  <p:outlineViewPr>
    <p:cViewPr>
      <p:scale>
        <a:sx n="33" d="100"/>
        <a:sy n="33" d="100"/>
      </p:scale>
      <p:origin x="0" y="-36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C7CB886C-53EB-4D7D-BF89-445BF098CE5F}"/>
    <pc:docChg chg="modSld">
      <pc:chgData name="" userId="" providerId="" clId="Web-{C7CB886C-53EB-4D7D-BF89-445BF098CE5F}" dt="2018-03-11T19:38:58.980" v="53"/>
      <pc:docMkLst>
        <pc:docMk/>
      </pc:docMkLst>
      <pc:sldChg chg="modSp">
        <pc:chgData name="" userId="" providerId="" clId="Web-{C7CB886C-53EB-4D7D-BF89-445BF098CE5F}" dt="2018-03-11T19:38:58.980" v="53"/>
        <pc:sldMkLst>
          <pc:docMk/>
          <pc:sldMk cId="4285358857" sldId="288"/>
        </pc:sldMkLst>
        <pc:spChg chg="mod">
          <ac:chgData name="" userId="" providerId="" clId="Web-{C7CB886C-53EB-4D7D-BF89-445BF098CE5F}" dt="2018-03-11T19:38:58.980" v="53"/>
          <ac:spMkLst>
            <pc:docMk/>
            <pc:sldMk cId="4285358857" sldId="288"/>
            <ac:spMk id="6" creationId="{00000000-0000-0000-0000-000000000000}"/>
          </ac:spMkLst>
        </pc:spChg>
      </pc:sldChg>
      <pc:sldChg chg="modSp">
        <pc:chgData name="" userId="" providerId="" clId="Web-{C7CB886C-53EB-4D7D-BF89-445BF098CE5F}" dt="2018-03-11T19:21:05.934" v="3"/>
        <pc:sldMkLst>
          <pc:docMk/>
          <pc:sldMk cId="3787469602" sldId="312"/>
        </pc:sldMkLst>
        <pc:spChg chg="mod">
          <ac:chgData name="" userId="" providerId="" clId="Web-{C7CB886C-53EB-4D7D-BF89-445BF098CE5F}" dt="2018-03-11T19:21:05.934" v="3"/>
          <ac:spMkLst>
            <pc:docMk/>
            <pc:sldMk cId="3787469602" sldId="312"/>
            <ac:spMk id="3" creationId="{00000000-0000-0000-0000-000000000000}"/>
          </ac:spMkLst>
        </pc:spChg>
      </pc:sldChg>
      <pc:sldChg chg="modSp">
        <pc:chgData name="" userId="" providerId="" clId="Web-{C7CB886C-53EB-4D7D-BF89-445BF098CE5F}" dt="2018-03-11T19:28:13.141" v="6"/>
        <pc:sldMkLst>
          <pc:docMk/>
          <pc:sldMk cId="3351794067" sldId="313"/>
        </pc:sldMkLst>
        <pc:spChg chg="mod">
          <ac:chgData name="" userId="" providerId="" clId="Web-{C7CB886C-53EB-4D7D-BF89-445BF098CE5F}" dt="2018-03-11T19:28:08.641" v="5"/>
          <ac:spMkLst>
            <pc:docMk/>
            <pc:sldMk cId="3351794067" sldId="313"/>
            <ac:spMk id="2" creationId="{00000000-0000-0000-0000-000000000000}"/>
          </ac:spMkLst>
        </pc:spChg>
        <pc:spChg chg="mod">
          <ac:chgData name="" userId="" providerId="" clId="Web-{C7CB886C-53EB-4D7D-BF89-445BF098CE5F}" dt="2018-03-11T19:28:13.141" v="6"/>
          <ac:spMkLst>
            <pc:docMk/>
            <pc:sldMk cId="3351794067" sldId="313"/>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EE7CF-9C75-C241-B317-FF448F1C15B6}"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FFF18C55-93DA-AD4E-8E68-F2B5A15E0F49}">
      <dgm:prSet/>
      <dgm:spPr/>
      <dgm:t>
        <a:bodyPr/>
        <a:lstStyle/>
        <a:p>
          <a:pPr rtl="0"/>
          <a:r>
            <a:rPr lang="en-US" dirty="0"/>
            <a:t>NAC systems deal with three categories of components:</a:t>
          </a:r>
        </a:p>
      </dgm:t>
    </dgm:pt>
    <dgm:pt modelId="{4C1D0016-E84D-8345-BB8C-805DEE1B53E1}" type="parTrans" cxnId="{077C2798-AE8A-C048-8573-C5555D22B2C3}">
      <dgm:prSet/>
      <dgm:spPr/>
      <dgm:t>
        <a:bodyPr/>
        <a:lstStyle/>
        <a:p>
          <a:endParaRPr lang="en-US"/>
        </a:p>
      </dgm:t>
    </dgm:pt>
    <dgm:pt modelId="{9400C89D-DF49-5A4F-AB1A-54C23ABCAA9A}" type="sibTrans" cxnId="{077C2798-AE8A-C048-8573-C5555D22B2C3}">
      <dgm:prSet/>
      <dgm:spPr/>
      <dgm:t>
        <a:bodyPr/>
        <a:lstStyle/>
        <a:p>
          <a:endParaRPr lang="en-US"/>
        </a:p>
      </dgm:t>
    </dgm:pt>
    <dgm:pt modelId="{DD4E5C05-EFF6-6D4A-BA37-2DBC4C4D15A4}">
      <dgm:prSet custT="1"/>
      <dgm:spPr>
        <a:ln>
          <a:solidFill>
            <a:schemeClr val="bg2"/>
          </a:solidFill>
        </a:ln>
      </dgm:spPr>
      <dgm:t>
        <a:bodyPr/>
        <a:lstStyle/>
        <a:p>
          <a:pPr rtl="0"/>
          <a:r>
            <a:rPr lang="en-US" sz="1600" b="1" dirty="0">
              <a:solidFill>
                <a:schemeClr val="tx2">
                  <a:lumMod val="10000"/>
                </a:schemeClr>
              </a:solidFill>
            </a:rPr>
            <a:t>Access requester (AR)</a:t>
          </a:r>
        </a:p>
      </dgm:t>
    </dgm:pt>
    <dgm:pt modelId="{B9742046-A973-8541-A96E-37F9C1D165CF}" type="parTrans" cxnId="{7414EDAD-1CFF-D141-A871-C1219EAD6F6C}">
      <dgm:prSet/>
      <dgm:spPr/>
      <dgm:t>
        <a:bodyPr/>
        <a:lstStyle/>
        <a:p>
          <a:endParaRPr lang="en-US"/>
        </a:p>
      </dgm:t>
    </dgm:pt>
    <dgm:pt modelId="{D5F40121-9B91-4B40-8ED4-551AEBA85145}" type="sibTrans" cxnId="{7414EDAD-1CFF-D141-A871-C1219EAD6F6C}">
      <dgm:prSet/>
      <dgm:spPr/>
      <dgm:t>
        <a:bodyPr/>
        <a:lstStyle/>
        <a:p>
          <a:endParaRPr lang="en-US"/>
        </a:p>
      </dgm:t>
    </dgm:pt>
    <dgm:pt modelId="{70EE6184-822F-B04E-811B-38D27A8BA2FE}">
      <dgm:prSet custT="1"/>
      <dgm:spPr>
        <a:ln>
          <a:solidFill>
            <a:schemeClr val="bg2"/>
          </a:solidFill>
        </a:ln>
      </dgm:spPr>
      <dgm:t>
        <a:bodyPr/>
        <a:lstStyle/>
        <a:p>
          <a:pPr rtl="0"/>
          <a:r>
            <a:rPr lang="en-US" sz="1600" dirty="0">
              <a:solidFill>
                <a:schemeClr val="tx2">
                  <a:lumMod val="10000"/>
                </a:schemeClr>
              </a:solidFill>
            </a:rPr>
            <a:t>Node that is attempting to access the network and may be any device that is managed by the NAC system, including workstations, servers, printers, cameras, and other IP-enabled devices</a:t>
          </a:r>
        </a:p>
      </dgm:t>
    </dgm:pt>
    <dgm:pt modelId="{E39D7545-0B33-1140-9D3A-46D71507EE99}" type="parTrans" cxnId="{46E37999-9115-DB43-8BC5-C54F2ADAECDD}">
      <dgm:prSet/>
      <dgm:spPr/>
      <dgm:t>
        <a:bodyPr/>
        <a:lstStyle/>
        <a:p>
          <a:endParaRPr lang="en-US"/>
        </a:p>
      </dgm:t>
    </dgm:pt>
    <dgm:pt modelId="{DE676433-88D8-D045-9AB4-4E55BAAF8F31}" type="sibTrans" cxnId="{46E37999-9115-DB43-8BC5-C54F2ADAECDD}">
      <dgm:prSet/>
      <dgm:spPr/>
      <dgm:t>
        <a:bodyPr/>
        <a:lstStyle/>
        <a:p>
          <a:endParaRPr lang="en-US"/>
        </a:p>
      </dgm:t>
    </dgm:pt>
    <dgm:pt modelId="{C6E6BE33-785E-DA41-8E90-5B61200B8937}">
      <dgm:prSet custT="1"/>
      <dgm:spPr>
        <a:ln>
          <a:solidFill>
            <a:schemeClr val="bg2"/>
          </a:solidFill>
        </a:ln>
      </dgm:spPr>
      <dgm:t>
        <a:bodyPr/>
        <a:lstStyle/>
        <a:p>
          <a:pPr rtl="0"/>
          <a:r>
            <a:rPr lang="en-US" sz="1600" dirty="0">
              <a:solidFill>
                <a:schemeClr val="tx2">
                  <a:lumMod val="10000"/>
                </a:schemeClr>
              </a:solidFill>
            </a:rPr>
            <a:t>Also referred to as </a:t>
          </a:r>
          <a:r>
            <a:rPr lang="en-US" sz="1600" i="1" dirty="0">
              <a:solidFill>
                <a:schemeClr val="tx2">
                  <a:lumMod val="10000"/>
                </a:schemeClr>
              </a:solidFill>
            </a:rPr>
            <a:t>supplicants, </a:t>
          </a:r>
          <a:r>
            <a:rPr lang="en-US" sz="1600" dirty="0">
              <a:solidFill>
                <a:schemeClr val="tx2">
                  <a:lumMod val="10000"/>
                </a:schemeClr>
              </a:solidFill>
            </a:rPr>
            <a:t>or clients</a:t>
          </a:r>
        </a:p>
      </dgm:t>
    </dgm:pt>
    <dgm:pt modelId="{799A7E27-24C9-C849-8D58-DC5335B822B3}" type="parTrans" cxnId="{AC8F08B7-081E-7B49-8D0F-00496A2DCA85}">
      <dgm:prSet/>
      <dgm:spPr/>
      <dgm:t>
        <a:bodyPr/>
        <a:lstStyle/>
        <a:p>
          <a:endParaRPr lang="en-US"/>
        </a:p>
      </dgm:t>
    </dgm:pt>
    <dgm:pt modelId="{11FD181E-D7C3-5C41-8FBD-DD88FBFCF52E}" type="sibTrans" cxnId="{AC8F08B7-081E-7B49-8D0F-00496A2DCA85}">
      <dgm:prSet/>
      <dgm:spPr/>
      <dgm:t>
        <a:bodyPr/>
        <a:lstStyle/>
        <a:p>
          <a:endParaRPr lang="en-US"/>
        </a:p>
      </dgm:t>
    </dgm:pt>
    <dgm:pt modelId="{E0C67306-438D-2249-BE32-F74F57E02560}">
      <dgm:prSet custT="1"/>
      <dgm:spPr>
        <a:ln>
          <a:solidFill>
            <a:schemeClr val="bg2"/>
          </a:solidFill>
        </a:ln>
      </dgm:spPr>
      <dgm:t>
        <a:bodyPr/>
        <a:lstStyle/>
        <a:p>
          <a:pPr rtl="0"/>
          <a:r>
            <a:rPr lang="en-US" sz="1600" b="1" dirty="0">
              <a:solidFill>
                <a:schemeClr val="tx2">
                  <a:lumMod val="10000"/>
                </a:schemeClr>
              </a:solidFill>
            </a:rPr>
            <a:t>Policy server</a:t>
          </a:r>
        </a:p>
      </dgm:t>
    </dgm:pt>
    <dgm:pt modelId="{DAA1B1BA-783C-404F-80AE-6B3B68104CE7}" type="parTrans" cxnId="{85E6DEAA-923B-6C43-B024-781C0778FC82}">
      <dgm:prSet/>
      <dgm:spPr/>
      <dgm:t>
        <a:bodyPr/>
        <a:lstStyle/>
        <a:p>
          <a:endParaRPr lang="en-US"/>
        </a:p>
      </dgm:t>
    </dgm:pt>
    <dgm:pt modelId="{5D327C88-75DF-EC43-939D-002838D7D6D0}" type="sibTrans" cxnId="{85E6DEAA-923B-6C43-B024-781C0778FC82}">
      <dgm:prSet/>
      <dgm:spPr/>
      <dgm:t>
        <a:bodyPr/>
        <a:lstStyle/>
        <a:p>
          <a:endParaRPr lang="en-US"/>
        </a:p>
      </dgm:t>
    </dgm:pt>
    <dgm:pt modelId="{451BB1EB-5092-E64B-B8BF-0CAF70B71907}">
      <dgm:prSet custT="1"/>
      <dgm:spPr>
        <a:ln>
          <a:solidFill>
            <a:schemeClr val="bg2"/>
          </a:solidFill>
        </a:ln>
      </dgm:spPr>
      <dgm:t>
        <a:bodyPr/>
        <a:lstStyle/>
        <a:p>
          <a:pPr rtl="0"/>
          <a:r>
            <a:rPr lang="en-US" sz="1600" dirty="0">
              <a:solidFill>
                <a:schemeClr val="tx2">
                  <a:lumMod val="10000"/>
                </a:schemeClr>
              </a:solidFill>
            </a:rPr>
            <a:t>Determines what access should be granted</a:t>
          </a:r>
        </a:p>
      </dgm:t>
    </dgm:pt>
    <dgm:pt modelId="{ECB0D7E6-4DFE-6845-B5AC-5C1DC9A2B994}" type="parTrans" cxnId="{9C9B879A-F01F-124F-8B3D-DF14558FA3CC}">
      <dgm:prSet/>
      <dgm:spPr/>
      <dgm:t>
        <a:bodyPr/>
        <a:lstStyle/>
        <a:p>
          <a:endParaRPr lang="en-US"/>
        </a:p>
      </dgm:t>
    </dgm:pt>
    <dgm:pt modelId="{D2A1BA63-9E37-CE4B-804D-608E073B45FF}" type="sibTrans" cxnId="{9C9B879A-F01F-124F-8B3D-DF14558FA3CC}">
      <dgm:prSet/>
      <dgm:spPr/>
      <dgm:t>
        <a:bodyPr/>
        <a:lstStyle/>
        <a:p>
          <a:endParaRPr lang="en-US"/>
        </a:p>
      </dgm:t>
    </dgm:pt>
    <dgm:pt modelId="{2692677C-28CF-564A-8B41-794A5CA69F24}">
      <dgm:prSet custT="1"/>
      <dgm:spPr>
        <a:ln>
          <a:solidFill>
            <a:schemeClr val="bg2"/>
          </a:solidFill>
        </a:ln>
      </dgm:spPr>
      <dgm:t>
        <a:bodyPr/>
        <a:lstStyle/>
        <a:p>
          <a:pPr rtl="0"/>
          <a:r>
            <a:rPr lang="en-US" sz="1600" dirty="0">
              <a:solidFill>
                <a:schemeClr val="tx2">
                  <a:lumMod val="10000"/>
                </a:schemeClr>
              </a:solidFill>
            </a:rPr>
            <a:t>Often relies on backend systems</a:t>
          </a:r>
        </a:p>
      </dgm:t>
    </dgm:pt>
    <dgm:pt modelId="{B2831FBA-E428-664A-96FC-0B36D492CB36}" type="parTrans" cxnId="{E2214FCD-7A5F-DA49-BADC-CE5CD853D3F0}">
      <dgm:prSet/>
      <dgm:spPr/>
      <dgm:t>
        <a:bodyPr/>
        <a:lstStyle/>
        <a:p>
          <a:endParaRPr lang="en-US"/>
        </a:p>
      </dgm:t>
    </dgm:pt>
    <dgm:pt modelId="{EC9BE589-BEFD-1446-8500-0C1CBD547B39}" type="sibTrans" cxnId="{E2214FCD-7A5F-DA49-BADC-CE5CD853D3F0}">
      <dgm:prSet/>
      <dgm:spPr/>
      <dgm:t>
        <a:bodyPr/>
        <a:lstStyle/>
        <a:p>
          <a:endParaRPr lang="en-US"/>
        </a:p>
      </dgm:t>
    </dgm:pt>
    <dgm:pt modelId="{DE592734-B2EF-9E47-B732-DA0913ED5600}">
      <dgm:prSet custT="1"/>
      <dgm:spPr>
        <a:ln>
          <a:solidFill>
            <a:schemeClr val="bg2"/>
          </a:solidFill>
        </a:ln>
      </dgm:spPr>
      <dgm:t>
        <a:bodyPr/>
        <a:lstStyle/>
        <a:p>
          <a:pPr rtl="0"/>
          <a:r>
            <a:rPr lang="en-US" sz="1400" b="1" dirty="0">
              <a:solidFill>
                <a:schemeClr val="tx2">
                  <a:lumMod val="10000"/>
                </a:schemeClr>
              </a:solidFill>
            </a:rPr>
            <a:t>Network access server (NAS)</a:t>
          </a:r>
        </a:p>
      </dgm:t>
    </dgm:pt>
    <dgm:pt modelId="{92CAB083-91A1-D544-95BF-7F77D6DBF387}" type="parTrans" cxnId="{08891DF6-EB51-CC44-A828-0662BD22AD0F}">
      <dgm:prSet/>
      <dgm:spPr/>
      <dgm:t>
        <a:bodyPr/>
        <a:lstStyle/>
        <a:p>
          <a:endParaRPr lang="en-US"/>
        </a:p>
      </dgm:t>
    </dgm:pt>
    <dgm:pt modelId="{F44557FF-E3A0-6045-B56A-F4BCCC13DD52}" type="sibTrans" cxnId="{08891DF6-EB51-CC44-A828-0662BD22AD0F}">
      <dgm:prSet/>
      <dgm:spPr/>
      <dgm:t>
        <a:bodyPr/>
        <a:lstStyle/>
        <a:p>
          <a:endParaRPr lang="en-US"/>
        </a:p>
      </dgm:t>
    </dgm:pt>
    <dgm:pt modelId="{179B079B-0E1B-3E45-B98D-9701BEBD2CE0}">
      <dgm:prSet custT="1"/>
      <dgm:spPr>
        <a:ln>
          <a:solidFill>
            <a:schemeClr val="bg2"/>
          </a:solidFill>
        </a:ln>
      </dgm:spPr>
      <dgm:t>
        <a:bodyPr/>
        <a:lstStyle/>
        <a:p>
          <a:pPr rtl="0"/>
          <a:r>
            <a:rPr lang="en-US" sz="1400" dirty="0">
              <a:solidFill>
                <a:schemeClr val="tx2">
                  <a:lumMod val="10000"/>
                </a:schemeClr>
              </a:solidFill>
            </a:rPr>
            <a:t>Functions as an access control point for users in remote locations connecting to an enterprise’s internal network</a:t>
          </a:r>
        </a:p>
      </dgm:t>
    </dgm:pt>
    <dgm:pt modelId="{9A683942-A8EE-2B40-AF46-259930231723}" type="parTrans" cxnId="{EC14296A-3600-4245-BC29-11B387D18686}">
      <dgm:prSet/>
      <dgm:spPr/>
      <dgm:t>
        <a:bodyPr/>
        <a:lstStyle/>
        <a:p>
          <a:endParaRPr lang="en-US"/>
        </a:p>
      </dgm:t>
    </dgm:pt>
    <dgm:pt modelId="{A7D41FF1-2450-C748-A1B4-A73B258882AD}" type="sibTrans" cxnId="{EC14296A-3600-4245-BC29-11B387D18686}">
      <dgm:prSet/>
      <dgm:spPr/>
      <dgm:t>
        <a:bodyPr/>
        <a:lstStyle/>
        <a:p>
          <a:endParaRPr lang="en-US"/>
        </a:p>
      </dgm:t>
    </dgm:pt>
    <dgm:pt modelId="{89DDC930-E6F3-954F-82AB-FFB59FC27958}">
      <dgm:prSet custT="1"/>
      <dgm:spPr>
        <a:ln>
          <a:solidFill>
            <a:schemeClr val="bg2"/>
          </a:solidFill>
        </a:ln>
      </dgm:spPr>
      <dgm:t>
        <a:bodyPr/>
        <a:lstStyle/>
        <a:p>
          <a:pPr rtl="0"/>
          <a:r>
            <a:rPr lang="en-US" sz="1400" dirty="0">
              <a:solidFill>
                <a:schemeClr val="tx2">
                  <a:lumMod val="10000"/>
                </a:schemeClr>
              </a:solidFill>
            </a:rPr>
            <a:t>Also called a </a:t>
          </a:r>
          <a:r>
            <a:rPr lang="en-US" sz="1400" i="1" dirty="0">
              <a:solidFill>
                <a:schemeClr val="tx2">
                  <a:lumMod val="10000"/>
                </a:schemeClr>
              </a:solidFill>
            </a:rPr>
            <a:t>media gateway, remote access server (RAS), or policy server</a:t>
          </a:r>
          <a:endParaRPr lang="en-US" sz="1400" dirty="0">
            <a:solidFill>
              <a:schemeClr val="tx2">
                <a:lumMod val="10000"/>
              </a:schemeClr>
            </a:solidFill>
          </a:endParaRPr>
        </a:p>
      </dgm:t>
    </dgm:pt>
    <dgm:pt modelId="{A9FBD926-5078-8044-82C3-18D03BEC7D56}" type="parTrans" cxnId="{D0DF9C75-139D-6540-BA43-DE9C71124BFA}">
      <dgm:prSet/>
      <dgm:spPr/>
      <dgm:t>
        <a:bodyPr/>
        <a:lstStyle/>
        <a:p>
          <a:endParaRPr lang="en-US"/>
        </a:p>
      </dgm:t>
    </dgm:pt>
    <dgm:pt modelId="{BC967D37-28CA-1549-9F9C-679F64C1F5A5}" type="sibTrans" cxnId="{D0DF9C75-139D-6540-BA43-DE9C71124BFA}">
      <dgm:prSet/>
      <dgm:spPr/>
      <dgm:t>
        <a:bodyPr/>
        <a:lstStyle/>
        <a:p>
          <a:endParaRPr lang="en-US"/>
        </a:p>
      </dgm:t>
    </dgm:pt>
    <dgm:pt modelId="{EAAE6348-E6B9-BD43-866D-8CE91277D0E1}">
      <dgm:prSet custT="1"/>
      <dgm:spPr>
        <a:ln>
          <a:solidFill>
            <a:schemeClr val="bg2"/>
          </a:solidFill>
        </a:ln>
      </dgm:spPr>
      <dgm:t>
        <a:bodyPr/>
        <a:lstStyle/>
        <a:p>
          <a:pPr rtl="0"/>
          <a:r>
            <a:rPr lang="en-US" sz="1400" dirty="0">
              <a:solidFill>
                <a:schemeClr val="tx2">
                  <a:lumMod val="10000"/>
                </a:schemeClr>
              </a:solidFill>
            </a:rPr>
            <a:t>May include its own authentication services or rely on a separate authentication service from the policy server</a:t>
          </a:r>
        </a:p>
      </dgm:t>
    </dgm:pt>
    <dgm:pt modelId="{11F3A21D-17DE-2C4F-AAB5-81C1BE27F28C}" type="parTrans" cxnId="{5E5C4ABB-6B4F-0F4C-B21C-0EF77249F8D0}">
      <dgm:prSet/>
      <dgm:spPr/>
      <dgm:t>
        <a:bodyPr/>
        <a:lstStyle/>
        <a:p>
          <a:endParaRPr lang="en-US"/>
        </a:p>
      </dgm:t>
    </dgm:pt>
    <dgm:pt modelId="{FE58F277-552C-3D4B-B790-EE697C853364}" type="sibTrans" cxnId="{5E5C4ABB-6B4F-0F4C-B21C-0EF77249F8D0}">
      <dgm:prSet/>
      <dgm:spPr/>
      <dgm:t>
        <a:bodyPr/>
        <a:lstStyle/>
        <a:p>
          <a:endParaRPr lang="en-US"/>
        </a:p>
      </dgm:t>
    </dgm:pt>
    <dgm:pt modelId="{599CA8E1-AAD8-7643-B449-4A2BEADF089A}" type="pres">
      <dgm:prSet presAssocID="{606EE7CF-9C75-C241-B317-FF448F1C15B6}" presName="Name0" presStyleCnt="0">
        <dgm:presLayoutVars>
          <dgm:chMax val="3"/>
          <dgm:chPref val="1"/>
          <dgm:dir/>
          <dgm:animLvl val="lvl"/>
          <dgm:resizeHandles/>
        </dgm:presLayoutVars>
      </dgm:prSet>
      <dgm:spPr/>
      <dgm:t>
        <a:bodyPr/>
        <a:lstStyle/>
        <a:p>
          <a:endParaRPr lang="en-US"/>
        </a:p>
      </dgm:t>
    </dgm:pt>
    <dgm:pt modelId="{D55F2123-12EC-FD49-9A8E-F15A3B47F468}" type="pres">
      <dgm:prSet presAssocID="{606EE7CF-9C75-C241-B317-FF448F1C15B6}" presName="outerBox" presStyleCnt="0"/>
      <dgm:spPr/>
    </dgm:pt>
    <dgm:pt modelId="{10E1CF5F-C484-DF43-8EBE-7E1C7F7737F6}" type="pres">
      <dgm:prSet presAssocID="{606EE7CF-9C75-C241-B317-FF448F1C15B6}" presName="outerBoxParent" presStyleLbl="node1" presStyleIdx="0" presStyleCnt="1" custLinFactNeighborX="748" custLinFactNeighborY="491"/>
      <dgm:spPr/>
      <dgm:t>
        <a:bodyPr/>
        <a:lstStyle/>
        <a:p>
          <a:endParaRPr lang="en-US"/>
        </a:p>
      </dgm:t>
    </dgm:pt>
    <dgm:pt modelId="{BC2520D6-7A5A-A747-A112-9716CE82D75C}" type="pres">
      <dgm:prSet presAssocID="{606EE7CF-9C75-C241-B317-FF448F1C15B6}" presName="outerBoxChildren" presStyleCnt="0"/>
      <dgm:spPr/>
    </dgm:pt>
    <dgm:pt modelId="{88A1D4FC-2809-5F40-83C8-39857D0B8609}" type="pres">
      <dgm:prSet presAssocID="{DD4E5C05-EFF6-6D4A-BA37-2DBC4C4D15A4}" presName="oChild" presStyleLbl="fgAcc1" presStyleIdx="0" presStyleCnt="3" custScaleY="142432">
        <dgm:presLayoutVars>
          <dgm:bulletEnabled val="1"/>
        </dgm:presLayoutVars>
      </dgm:prSet>
      <dgm:spPr/>
      <dgm:t>
        <a:bodyPr/>
        <a:lstStyle/>
        <a:p>
          <a:endParaRPr lang="en-US"/>
        </a:p>
      </dgm:t>
    </dgm:pt>
    <dgm:pt modelId="{01851C23-4321-7545-9946-5D421031B2AE}" type="pres">
      <dgm:prSet presAssocID="{D5F40121-9B91-4B40-8ED4-551AEBA85145}" presName="outerSibTrans" presStyleCnt="0"/>
      <dgm:spPr/>
    </dgm:pt>
    <dgm:pt modelId="{7FF6686A-74EE-5943-BA70-D0F55B2B1ED1}" type="pres">
      <dgm:prSet presAssocID="{E0C67306-438D-2249-BE32-F74F57E02560}" presName="oChild" presStyleLbl="fgAcc1" presStyleIdx="1" presStyleCnt="3" custScaleX="73571" custScaleY="142432">
        <dgm:presLayoutVars>
          <dgm:bulletEnabled val="1"/>
        </dgm:presLayoutVars>
      </dgm:prSet>
      <dgm:spPr/>
      <dgm:t>
        <a:bodyPr/>
        <a:lstStyle/>
        <a:p>
          <a:endParaRPr lang="en-US"/>
        </a:p>
      </dgm:t>
    </dgm:pt>
    <dgm:pt modelId="{6E0E1D83-EA2B-BB40-AFAA-74EC8DE00935}" type="pres">
      <dgm:prSet presAssocID="{5D327C88-75DF-EC43-939D-002838D7D6D0}" presName="outerSibTrans" presStyleCnt="0"/>
      <dgm:spPr/>
    </dgm:pt>
    <dgm:pt modelId="{536F5BF9-5D7B-9D42-BDC3-88FB4BB28578}" type="pres">
      <dgm:prSet presAssocID="{DE592734-B2EF-9E47-B732-DA0913ED5600}" presName="oChild" presStyleLbl="fgAcc1" presStyleIdx="2" presStyleCnt="3" custScaleX="104310" custScaleY="145130">
        <dgm:presLayoutVars>
          <dgm:bulletEnabled val="1"/>
        </dgm:presLayoutVars>
      </dgm:prSet>
      <dgm:spPr/>
      <dgm:t>
        <a:bodyPr/>
        <a:lstStyle/>
        <a:p>
          <a:endParaRPr lang="en-US"/>
        </a:p>
      </dgm:t>
    </dgm:pt>
  </dgm:ptLst>
  <dgm:cxnLst>
    <dgm:cxn modelId="{E4B6D0DE-5816-4DB9-B956-D7FE76B36DB9}" type="presOf" srcId="{606EE7CF-9C75-C241-B317-FF448F1C15B6}" destId="{599CA8E1-AAD8-7643-B449-4A2BEADF089A}" srcOrd="0" destOrd="0" presId="urn:microsoft.com/office/officeart/2005/8/layout/target2"/>
    <dgm:cxn modelId="{46E37999-9115-DB43-8BC5-C54F2ADAECDD}" srcId="{DD4E5C05-EFF6-6D4A-BA37-2DBC4C4D15A4}" destId="{70EE6184-822F-B04E-811B-38D27A8BA2FE}" srcOrd="0" destOrd="0" parTransId="{E39D7545-0B33-1140-9D3A-46D71507EE99}" sibTransId="{DE676433-88D8-D045-9AB4-4E55BAAF8F31}"/>
    <dgm:cxn modelId="{E2214FCD-7A5F-DA49-BADC-CE5CD853D3F0}" srcId="{E0C67306-438D-2249-BE32-F74F57E02560}" destId="{2692677C-28CF-564A-8B41-794A5CA69F24}" srcOrd="1" destOrd="0" parTransId="{B2831FBA-E428-664A-96FC-0B36D492CB36}" sibTransId="{EC9BE589-BEFD-1446-8500-0C1CBD547B39}"/>
    <dgm:cxn modelId="{AC8F08B7-081E-7B49-8D0F-00496A2DCA85}" srcId="{DD4E5C05-EFF6-6D4A-BA37-2DBC4C4D15A4}" destId="{C6E6BE33-785E-DA41-8E90-5B61200B8937}" srcOrd="1" destOrd="0" parTransId="{799A7E27-24C9-C849-8D58-DC5335B822B3}" sibTransId="{11FD181E-D7C3-5C41-8FBD-DD88FBFCF52E}"/>
    <dgm:cxn modelId="{7414EDAD-1CFF-D141-A871-C1219EAD6F6C}" srcId="{FFF18C55-93DA-AD4E-8E68-F2B5A15E0F49}" destId="{DD4E5C05-EFF6-6D4A-BA37-2DBC4C4D15A4}" srcOrd="0" destOrd="0" parTransId="{B9742046-A973-8541-A96E-37F9C1D165CF}" sibTransId="{D5F40121-9B91-4B40-8ED4-551AEBA85145}"/>
    <dgm:cxn modelId="{85E6DEAA-923B-6C43-B024-781C0778FC82}" srcId="{FFF18C55-93DA-AD4E-8E68-F2B5A15E0F49}" destId="{E0C67306-438D-2249-BE32-F74F57E02560}" srcOrd="1" destOrd="0" parTransId="{DAA1B1BA-783C-404F-80AE-6B3B68104CE7}" sibTransId="{5D327C88-75DF-EC43-939D-002838D7D6D0}"/>
    <dgm:cxn modelId="{EC14296A-3600-4245-BC29-11B387D18686}" srcId="{DE592734-B2EF-9E47-B732-DA0913ED5600}" destId="{179B079B-0E1B-3E45-B98D-9701BEBD2CE0}" srcOrd="0" destOrd="0" parTransId="{9A683942-A8EE-2B40-AF46-259930231723}" sibTransId="{A7D41FF1-2450-C748-A1B4-A73B258882AD}"/>
    <dgm:cxn modelId="{9A771DEA-1F14-4119-95D8-DC4E5A059D48}" type="presOf" srcId="{C6E6BE33-785E-DA41-8E90-5B61200B8937}" destId="{88A1D4FC-2809-5F40-83C8-39857D0B8609}" srcOrd="0" destOrd="2" presId="urn:microsoft.com/office/officeart/2005/8/layout/target2"/>
    <dgm:cxn modelId="{D0DF9C75-139D-6540-BA43-DE9C71124BFA}" srcId="{DE592734-B2EF-9E47-B732-DA0913ED5600}" destId="{89DDC930-E6F3-954F-82AB-FFB59FC27958}" srcOrd="1" destOrd="0" parTransId="{A9FBD926-5078-8044-82C3-18D03BEC7D56}" sibTransId="{BC967D37-28CA-1549-9F9C-679F64C1F5A5}"/>
    <dgm:cxn modelId="{7228BD79-CF14-4656-A323-66BD7554F7B4}" type="presOf" srcId="{70EE6184-822F-B04E-811B-38D27A8BA2FE}" destId="{88A1D4FC-2809-5F40-83C8-39857D0B8609}" srcOrd="0" destOrd="1" presId="urn:microsoft.com/office/officeart/2005/8/layout/target2"/>
    <dgm:cxn modelId="{8C563DBE-4615-460E-8774-2D5CA175ABEC}" type="presOf" srcId="{179B079B-0E1B-3E45-B98D-9701BEBD2CE0}" destId="{536F5BF9-5D7B-9D42-BDC3-88FB4BB28578}" srcOrd="0" destOrd="1" presId="urn:microsoft.com/office/officeart/2005/8/layout/target2"/>
    <dgm:cxn modelId="{9EE22D83-E970-4B2B-9431-BFDCD259F69E}" type="presOf" srcId="{DE592734-B2EF-9E47-B732-DA0913ED5600}" destId="{536F5BF9-5D7B-9D42-BDC3-88FB4BB28578}" srcOrd="0" destOrd="0" presId="urn:microsoft.com/office/officeart/2005/8/layout/target2"/>
    <dgm:cxn modelId="{F510299C-DBB7-433B-8445-8AE5270B9FE3}" type="presOf" srcId="{E0C67306-438D-2249-BE32-F74F57E02560}" destId="{7FF6686A-74EE-5943-BA70-D0F55B2B1ED1}" srcOrd="0" destOrd="0" presId="urn:microsoft.com/office/officeart/2005/8/layout/target2"/>
    <dgm:cxn modelId="{6966C4CE-F61A-4FFA-94D7-667D188E4F87}" type="presOf" srcId="{2692677C-28CF-564A-8B41-794A5CA69F24}" destId="{7FF6686A-74EE-5943-BA70-D0F55B2B1ED1}" srcOrd="0" destOrd="2" presId="urn:microsoft.com/office/officeart/2005/8/layout/target2"/>
    <dgm:cxn modelId="{08891DF6-EB51-CC44-A828-0662BD22AD0F}" srcId="{FFF18C55-93DA-AD4E-8E68-F2B5A15E0F49}" destId="{DE592734-B2EF-9E47-B732-DA0913ED5600}" srcOrd="2" destOrd="0" parTransId="{92CAB083-91A1-D544-95BF-7F77D6DBF387}" sibTransId="{F44557FF-E3A0-6045-B56A-F4BCCC13DD52}"/>
    <dgm:cxn modelId="{03ABF2F0-31E1-4F81-B8C4-B1BE6C82F965}" type="presOf" srcId="{89DDC930-E6F3-954F-82AB-FFB59FC27958}" destId="{536F5BF9-5D7B-9D42-BDC3-88FB4BB28578}" srcOrd="0" destOrd="2" presId="urn:microsoft.com/office/officeart/2005/8/layout/target2"/>
    <dgm:cxn modelId="{9C9B879A-F01F-124F-8B3D-DF14558FA3CC}" srcId="{E0C67306-438D-2249-BE32-F74F57E02560}" destId="{451BB1EB-5092-E64B-B8BF-0CAF70B71907}" srcOrd="0" destOrd="0" parTransId="{ECB0D7E6-4DFE-6845-B5AC-5C1DC9A2B994}" sibTransId="{D2A1BA63-9E37-CE4B-804D-608E073B45FF}"/>
    <dgm:cxn modelId="{E362A368-0503-4DEE-83B5-CB9DCBD5176F}" type="presOf" srcId="{EAAE6348-E6B9-BD43-866D-8CE91277D0E1}" destId="{536F5BF9-5D7B-9D42-BDC3-88FB4BB28578}" srcOrd="0" destOrd="3" presId="urn:microsoft.com/office/officeart/2005/8/layout/target2"/>
    <dgm:cxn modelId="{48F6F31F-72A7-4A4B-B53E-A4763D732DC2}" type="presOf" srcId="{FFF18C55-93DA-AD4E-8E68-F2B5A15E0F49}" destId="{10E1CF5F-C484-DF43-8EBE-7E1C7F7737F6}" srcOrd="0" destOrd="0" presId="urn:microsoft.com/office/officeart/2005/8/layout/target2"/>
    <dgm:cxn modelId="{01948BCF-22E3-4AEC-9390-A5C8FAC3662A}" type="presOf" srcId="{DD4E5C05-EFF6-6D4A-BA37-2DBC4C4D15A4}" destId="{88A1D4FC-2809-5F40-83C8-39857D0B8609}" srcOrd="0" destOrd="0" presId="urn:microsoft.com/office/officeart/2005/8/layout/target2"/>
    <dgm:cxn modelId="{077C2798-AE8A-C048-8573-C5555D22B2C3}" srcId="{606EE7CF-9C75-C241-B317-FF448F1C15B6}" destId="{FFF18C55-93DA-AD4E-8E68-F2B5A15E0F49}" srcOrd="0" destOrd="0" parTransId="{4C1D0016-E84D-8345-BB8C-805DEE1B53E1}" sibTransId="{9400C89D-DF49-5A4F-AB1A-54C23ABCAA9A}"/>
    <dgm:cxn modelId="{D87E0445-447B-456D-BB61-CF548B1BE04A}" type="presOf" srcId="{451BB1EB-5092-E64B-B8BF-0CAF70B71907}" destId="{7FF6686A-74EE-5943-BA70-D0F55B2B1ED1}" srcOrd="0" destOrd="1" presId="urn:microsoft.com/office/officeart/2005/8/layout/target2"/>
    <dgm:cxn modelId="{5E5C4ABB-6B4F-0F4C-B21C-0EF77249F8D0}" srcId="{DE592734-B2EF-9E47-B732-DA0913ED5600}" destId="{EAAE6348-E6B9-BD43-866D-8CE91277D0E1}" srcOrd="2" destOrd="0" parTransId="{11F3A21D-17DE-2C4F-AAB5-81C1BE27F28C}" sibTransId="{FE58F277-552C-3D4B-B790-EE697C853364}"/>
    <dgm:cxn modelId="{B23AE594-9201-4413-A192-3ACC4AA03148}" type="presParOf" srcId="{599CA8E1-AAD8-7643-B449-4A2BEADF089A}" destId="{D55F2123-12EC-FD49-9A8E-F15A3B47F468}" srcOrd="0" destOrd="0" presId="urn:microsoft.com/office/officeart/2005/8/layout/target2"/>
    <dgm:cxn modelId="{EDA13361-CA9E-434E-B67A-927DE31AE477}" type="presParOf" srcId="{D55F2123-12EC-FD49-9A8E-F15A3B47F468}" destId="{10E1CF5F-C484-DF43-8EBE-7E1C7F7737F6}" srcOrd="0" destOrd="0" presId="urn:microsoft.com/office/officeart/2005/8/layout/target2"/>
    <dgm:cxn modelId="{65E9ED1B-97EC-4F75-990C-BC45BC3E1692}" type="presParOf" srcId="{D55F2123-12EC-FD49-9A8E-F15A3B47F468}" destId="{BC2520D6-7A5A-A747-A112-9716CE82D75C}" srcOrd="1" destOrd="0" presId="urn:microsoft.com/office/officeart/2005/8/layout/target2"/>
    <dgm:cxn modelId="{D84EF0DA-17A5-41A3-93F5-C0A3DAD1204C}" type="presParOf" srcId="{BC2520D6-7A5A-A747-A112-9716CE82D75C}" destId="{88A1D4FC-2809-5F40-83C8-39857D0B8609}" srcOrd="0" destOrd="0" presId="urn:microsoft.com/office/officeart/2005/8/layout/target2"/>
    <dgm:cxn modelId="{F3681BEE-5D15-47B0-A543-BB7B9B299F63}" type="presParOf" srcId="{BC2520D6-7A5A-A747-A112-9716CE82D75C}" destId="{01851C23-4321-7545-9946-5D421031B2AE}" srcOrd="1" destOrd="0" presId="urn:microsoft.com/office/officeart/2005/8/layout/target2"/>
    <dgm:cxn modelId="{D0AE2FF6-78F7-4CEF-BA7F-0CC794C24864}" type="presParOf" srcId="{BC2520D6-7A5A-A747-A112-9716CE82D75C}" destId="{7FF6686A-74EE-5943-BA70-D0F55B2B1ED1}" srcOrd="2" destOrd="0" presId="urn:microsoft.com/office/officeart/2005/8/layout/target2"/>
    <dgm:cxn modelId="{9A10E1B3-2648-41B0-BE74-0180A0027255}" type="presParOf" srcId="{BC2520D6-7A5A-A747-A112-9716CE82D75C}" destId="{6E0E1D83-EA2B-BB40-AFAA-74EC8DE00935}" srcOrd="3" destOrd="0" presId="urn:microsoft.com/office/officeart/2005/8/layout/target2"/>
    <dgm:cxn modelId="{9A6D49CD-1006-47C8-8EBE-247C103C11E2}" type="presParOf" srcId="{BC2520D6-7A5A-A747-A112-9716CE82D75C}" destId="{536F5BF9-5D7B-9D42-BDC3-88FB4BB28578}"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F3F8A-71EA-0E45-8353-9D0ED72EE26C}"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7D3C780-06E5-DC48-9825-39D473A259C1}">
      <dgm:prSet phldrT="[Text]"/>
      <dgm:spPr/>
      <dgm:t>
        <a:bodyPr/>
        <a:lstStyle/>
        <a:p>
          <a:r>
            <a:rPr lang="en-US" dirty="0"/>
            <a:t>Common NAC enforcement methods:</a:t>
          </a:r>
        </a:p>
      </dgm:t>
    </dgm:pt>
    <dgm:pt modelId="{75E70A56-D3EE-4C44-918E-9A6A7FA7D55A}" type="parTrans" cxnId="{F0E8F40C-8F30-5B49-9A32-6F7AA39D7FF6}">
      <dgm:prSet/>
      <dgm:spPr/>
      <dgm:t>
        <a:bodyPr/>
        <a:lstStyle/>
        <a:p>
          <a:endParaRPr lang="en-US"/>
        </a:p>
      </dgm:t>
    </dgm:pt>
    <dgm:pt modelId="{C7C448D0-BAD8-224E-9CCA-FEE5FD14C978}" type="sibTrans" cxnId="{F0E8F40C-8F30-5B49-9A32-6F7AA39D7FF6}">
      <dgm:prSet/>
      <dgm:spPr/>
      <dgm:t>
        <a:bodyPr/>
        <a:lstStyle/>
        <a:p>
          <a:endParaRPr lang="en-US"/>
        </a:p>
      </dgm:t>
    </dgm:pt>
    <dgm:pt modelId="{4454BA25-D9C2-BC45-B24F-EE3F5339991B}">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IEEE 802.1X</a:t>
          </a:r>
        </a:p>
      </dgm:t>
    </dgm:pt>
    <dgm:pt modelId="{04FAEC5D-27EC-AF4A-BB74-1F0F45B32C9E}" type="parTrans" cxnId="{362E72BF-B36F-A34C-B7B6-BAC7917F5701}">
      <dgm:prSet/>
      <dgm:spPr/>
      <dgm:t>
        <a:bodyPr/>
        <a:lstStyle/>
        <a:p>
          <a:endParaRPr lang="en-US"/>
        </a:p>
      </dgm:t>
    </dgm:pt>
    <dgm:pt modelId="{3EFFB29C-3270-614E-8EE1-C78AA509FCA1}" type="sibTrans" cxnId="{362E72BF-B36F-A34C-B7B6-BAC7917F5701}">
      <dgm:prSet/>
      <dgm:spPr/>
      <dgm:t>
        <a:bodyPr/>
        <a:lstStyle/>
        <a:p>
          <a:endParaRPr lang="en-US"/>
        </a:p>
      </dgm:t>
    </dgm:pt>
    <dgm:pt modelId="{C1B8DD2A-93DF-7346-B549-EAEFEF4C64D3}">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Virtual local area networks (VLANs)</a:t>
          </a:r>
        </a:p>
      </dgm:t>
    </dgm:pt>
    <dgm:pt modelId="{AB7240BD-A6DB-C448-A265-812E4E392C96}" type="parTrans" cxnId="{94578B43-2BC7-3949-B69E-C2CF3DECBBF2}">
      <dgm:prSet/>
      <dgm:spPr/>
      <dgm:t>
        <a:bodyPr/>
        <a:lstStyle/>
        <a:p>
          <a:endParaRPr lang="en-US"/>
        </a:p>
      </dgm:t>
    </dgm:pt>
    <dgm:pt modelId="{807EE74B-868F-7748-AB58-1AED7D0ABB36}" type="sibTrans" cxnId="{94578B43-2BC7-3949-B69E-C2CF3DECBBF2}">
      <dgm:prSet/>
      <dgm:spPr/>
      <dgm:t>
        <a:bodyPr/>
        <a:lstStyle/>
        <a:p>
          <a:endParaRPr lang="en-US"/>
        </a:p>
      </dgm:t>
    </dgm:pt>
    <dgm:pt modelId="{21F52ADE-11CB-6247-B5E0-EB20121963E0}">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Firewall</a:t>
          </a:r>
        </a:p>
      </dgm:t>
    </dgm:pt>
    <dgm:pt modelId="{F9FEE153-0B57-7942-991E-600F49D1BFD3}" type="parTrans" cxnId="{A0D4B422-37E3-3D40-B9A1-C5EB26B71AF7}">
      <dgm:prSet/>
      <dgm:spPr/>
      <dgm:t>
        <a:bodyPr/>
        <a:lstStyle/>
        <a:p>
          <a:endParaRPr lang="en-US"/>
        </a:p>
      </dgm:t>
    </dgm:pt>
    <dgm:pt modelId="{61D67770-2B5A-1B40-B811-113F9D6C6C31}" type="sibTrans" cxnId="{A0D4B422-37E3-3D40-B9A1-C5EB26B71AF7}">
      <dgm:prSet/>
      <dgm:spPr/>
      <dgm:t>
        <a:bodyPr/>
        <a:lstStyle/>
        <a:p>
          <a:endParaRPr lang="en-US"/>
        </a:p>
      </dgm:t>
    </dgm:pt>
    <dgm:pt modelId="{BAACF189-54E1-4847-A8BA-7588E78FF1B6}">
      <dgm:prSet/>
      <dgm:spPr>
        <a:solidFill>
          <a:schemeClr val="bg2">
            <a:lumMod val="25000"/>
            <a:lumOff val="75000"/>
          </a:schemeClr>
        </a:solidFill>
        <a:ln>
          <a:solidFill>
            <a:schemeClr val="accent1"/>
          </a:solidFill>
        </a:ln>
      </dgm:spPr>
      <dgm:t>
        <a:bodyPr/>
        <a:lstStyle/>
        <a:p>
          <a:r>
            <a:rPr lang="en-US" dirty="0">
              <a:solidFill>
                <a:schemeClr val="tx2">
                  <a:lumMod val="10000"/>
                </a:schemeClr>
              </a:solidFill>
            </a:rPr>
            <a:t>DHCP management</a:t>
          </a:r>
        </a:p>
      </dgm:t>
    </dgm:pt>
    <dgm:pt modelId="{0F545513-9F57-A740-904F-74CC98EE1905}" type="parTrans" cxnId="{D9FDF721-67BB-ED4D-B215-FAE9088DDAE4}">
      <dgm:prSet/>
      <dgm:spPr/>
      <dgm:t>
        <a:bodyPr/>
        <a:lstStyle/>
        <a:p>
          <a:endParaRPr lang="en-US"/>
        </a:p>
      </dgm:t>
    </dgm:pt>
    <dgm:pt modelId="{493B9619-9882-EF4C-965B-ECB936466EF7}" type="sibTrans" cxnId="{D9FDF721-67BB-ED4D-B215-FAE9088DDAE4}">
      <dgm:prSet/>
      <dgm:spPr/>
      <dgm:t>
        <a:bodyPr/>
        <a:lstStyle/>
        <a:p>
          <a:endParaRPr lang="en-US"/>
        </a:p>
      </dgm:t>
    </dgm:pt>
    <dgm:pt modelId="{AD3ADBED-86A9-4C44-AAB4-BF9D45E115B3}" type="pres">
      <dgm:prSet presAssocID="{C40F3F8A-71EA-0E45-8353-9D0ED72EE26C}" presName="Name0" presStyleCnt="0">
        <dgm:presLayoutVars>
          <dgm:dir/>
          <dgm:animLvl val="lvl"/>
          <dgm:resizeHandles val="exact"/>
        </dgm:presLayoutVars>
      </dgm:prSet>
      <dgm:spPr/>
      <dgm:t>
        <a:bodyPr/>
        <a:lstStyle/>
        <a:p>
          <a:endParaRPr lang="en-US"/>
        </a:p>
      </dgm:t>
    </dgm:pt>
    <dgm:pt modelId="{4BD1A172-C03E-634E-A9BB-EA3302B23B27}" type="pres">
      <dgm:prSet presAssocID="{47D3C780-06E5-DC48-9825-39D473A259C1}" presName="composite" presStyleCnt="0"/>
      <dgm:spPr/>
    </dgm:pt>
    <dgm:pt modelId="{2D4BA931-D9E8-4046-A148-57C8E405CCA5}" type="pres">
      <dgm:prSet presAssocID="{47D3C780-06E5-DC48-9825-39D473A259C1}" presName="parTx" presStyleLbl="alignNode1" presStyleIdx="0" presStyleCnt="1">
        <dgm:presLayoutVars>
          <dgm:chMax val="0"/>
          <dgm:chPref val="0"/>
          <dgm:bulletEnabled val="1"/>
        </dgm:presLayoutVars>
      </dgm:prSet>
      <dgm:spPr/>
      <dgm:t>
        <a:bodyPr/>
        <a:lstStyle/>
        <a:p>
          <a:endParaRPr lang="en-US"/>
        </a:p>
      </dgm:t>
    </dgm:pt>
    <dgm:pt modelId="{B0CB2EAE-D366-7944-9F6D-532EBBE121AB}" type="pres">
      <dgm:prSet presAssocID="{47D3C780-06E5-DC48-9825-39D473A259C1}" presName="desTx" presStyleLbl="alignAccFollowNode1" presStyleIdx="0" presStyleCnt="1">
        <dgm:presLayoutVars>
          <dgm:bulletEnabled val="1"/>
        </dgm:presLayoutVars>
      </dgm:prSet>
      <dgm:spPr/>
      <dgm:t>
        <a:bodyPr/>
        <a:lstStyle/>
        <a:p>
          <a:endParaRPr lang="en-US"/>
        </a:p>
      </dgm:t>
    </dgm:pt>
  </dgm:ptLst>
  <dgm:cxnLst>
    <dgm:cxn modelId="{E4EEAF3E-872E-46CA-ABC9-75B479AC8382}" type="presOf" srcId="{C40F3F8A-71EA-0E45-8353-9D0ED72EE26C}" destId="{AD3ADBED-86A9-4C44-AAB4-BF9D45E115B3}" srcOrd="0" destOrd="0" presId="urn:microsoft.com/office/officeart/2005/8/layout/hList1"/>
    <dgm:cxn modelId="{08E3D036-08F8-4652-9C34-21BCDEEAFAC2}" type="presOf" srcId="{4454BA25-D9C2-BC45-B24F-EE3F5339991B}" destId="{B0CB2EAE-D366-7944-9F6D-532EBBE121AB}" srcOrd="0" destOrd="0" presId="urn:microsoft.com/office/officeart/2005/8/layout/hList1"/>
    <dgm:cxn modelId="{4E40E2E6-5E6D-4B4A-A711-B536D38A103F}" type="presOf" srcId="{47D3C780-06E5-DC48-9825-39D473A259C1}" destId="{2D4BA931-D9E8-4046-A148-57C8E405CCA5}" srcOrd="0" destOrd="0" presId="urn:microsoft.com/office/officeart/2005/8/layout/hList1"/>
    <dgm:cxn modelId="{A0D4B422-37E3-3D40-B9A1-C5EB26B71AF7}" srcId="{47D3C780-06E5-DC48-9825-39D473A259C1}" destId="{21F52ADE-11CB-6247-B5E0-EB20121963E0}" srcOrd="2" destOrd="0" parTransId="{F9FEE153-0B57-7942-991E-600F49D1BFD3}" sibTransId="{61D67770-2B5A-1B40-B811-113F9D6C6C31}"/>
    <dgm:cxn modelId="{362E72BF-B36F-A34C-B7B6-BAC7917F5701}" srcId="{47D3C780-06E5-DC48-9825-39D473A259C1}" destId="{4454BA25-D9C2-BC45-B24F-EE3F5339991B}" srcOrd="0" destOrd="0" parTransId="{04FAEC5D-27EC-AF4A-BB74-1F0F45B32C9E}" sibTransId="{3EFFB29C-3270-614E-8EE1-C78AA509FCA1}"/>
    <dgm:cxn modelId="{D9FDF721-67BB-ED4D-B215-FAE9088DDAE4}" srcId="{47D3C780-06E5-DC48-9825-39D473A259C1}" destId="{BAACF189-54E1-4847-A8BA-7588E78FF1B6}" srcOrd="3" destOrd="0" parTransId="{0F545513-9F57-A740-904F-74CC98EE1905}" sibTransId="{493B9619-9882-EF4C-965B-ECB936466EF7}"/>
    <dgm:cxn modelId="{C90AD95A-BE83-4634-A35C-531E04AFAC88}" type="presOf" srcId="{C1B8DD2A-93DF-7346-B549-EAEFEF4C64D3}" destId="{B0CB2EAE-D366-7944-9F6D-532EBBE121AB}" srcOrd="0" destOrd="1" presId="urn:microsoft.com/office/officeart/2005/8/layout/hList1"/>
    <dgm:cxn modelId="{8AE1F9D4-E3F5-4E1E-AEB0-D7601D82BAB0}" type="presOf" srcId="{BAACF189-54E1-4847-A8BA-7588E78FF1B6}" destId="{B0CB2EAE-D366-7944-9F6D-532EBBE121AB}" srcOrd="0" destOrd="3" presId="urn:microsoft.com/office/officeart/2005/8/layout/hList1"/>
    <dgm:cxn modelId="{B05E2C1D-118E-47BC-9323-11272E8F1C1D}" type="presOf" srcId="{21F52ADE-11CB-6247-B5E0-EB20121963E0}" destId="{B0CB2EAE-D366-7944-9F6D-532EBBE121AB}" srcOrd="0" destOrd="2" presId="urn:microsoft.com/office/officeart/2005/8/layout/hList1"/>
    <dgm:cxn modelId="{94578B43-2BC7-3949-B69E-C2CF3DECBBF2}" srcId="{47D3C780-06E5-DC48-9825-39D473A259C1}" destId="{C1B8DD2A-93DF-7346-B549-EAEFEF4C64D3}" srcOrd="1" destOrd="0" parTransId="{AB7240BD-A6DB-C448-A265-812E4E392C96}" sibTransId="{807EE74B-868F-7748-AB58-1AED7D0ABB36}"/>
    <dgm:cxn modelId="{F0E8F40C-8F30-5B49-9A32-6F7AA39D7FF6}" srcId="{C40F3F8A-71EA-0E45-8353-9D0ED72EE26C}" destId="{47D3C780-06E5-DC48-9825-39D473A259C1}" srcOrd="0" destOrd="0" parTransId="{75E70A56-D3EE-4C44-918E-9A6A7FA7D55A}" sibTransId="{C7C448D0-BAD8-224E-9CCA-FEE5FD14C978}"/>
    <dgm:cxn modelId="{DD63AD62-7010-432F-A220-DF94BEC67EE4}" type="presParOf" srcId="{AD3ADBED-86A9-4C44-AAB4-BF9D45E115B3}" destId="{4BD1A172-C03E-634E-A9BB-EA3302B23B27}" srcOrd="0" destOrd="0" presId="urn:microsoft.com/office/officeart/2005/8/layout/hList1"/>
    <dgm:cxn modelId="{562B567F-6AC7-49F4-BF70-10A75BE10646}" type="presParOf" srcId="{4BD1A172-C03E-634E-A9BB-EA3302B23B27}" destId="{2D4BA931-D9E8-4046-A148-57C8E405CCA5}" srcOrd="0" destOrd="0" presId="urn:microsoft.com/office/officeart/2005/8/layout/hList1"/>
    <dgm:cxn modelId="{8E93D44C-6D61-4A39-8E94-7C0023582A33}" type="presParOf" srcId="{4BD1A172-C03E-634E-A9BB-EA3302B23B27}" destId="{B0CB2EAE-D366-7944-9F6D-532EBBE121A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150DA2-9D60-1B4B-9F73-7918AEFEE152}"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B0D2DC8A-4089-E64B-9350-E2A8569D8306}">
      <dgm:prSet phldrT="[Text]" custT="1"/>
      <dgm:spPr/>
      <dgm:t>
        <a:bodyPr/>
        <a:lstStyle/>
        <a:p>
          <a:r>
            <a:rPr lang="en-US" sz="2000" dirty="0"/>
            <a:t>Commonly supported EAP methods:</a:t>
          </a:r>
        </a:p>
      </dgm:t>
    </dgm:pt>
    <dgm:pt modelId="{3EF563A5-DB49-6E49-9B05-CACD95E35058}" type="parTrans" cxnId="{7EBAB279-3FB7-334E-B573-6790E5FFEE2A}">
      <dgm:prSet/>
      <dgm:spPr/>
      <dgm:t>
        <a:bodyPr/>
        <a:lstStyle/>
        <a:p>
          <a:endParaRPr lang="en-US" sz="1600"/>
        </a:p>
      </dgm:t>
    </dgm:pt>
    <dgm:pt modelId="{0EE13FB3-9D94-2947-9053-BD7A34153AE0}" type="sibTrans" cxnId="{7EBAB279-3FB7-334E-B573-6790E5FFEE2A}">
      <dgm:prSet/>
      <dgm:spPr/>
      <dgm:t>
        <a:bodyPr/>
        <a:lstStyle/>
        <a:p>
          <a:endParaRPr lang="en-US" sz="1600"/>
        </a:p>
      </dgm:t>
    </dgm:pt>
    <dgm:pt modelId="{82BAA4EF-88CF-7D4C-A7F3-BFF9A8884A73}">
      <dgm:prSet custT="1"/>
      <dgm:spPr>
        <a:solidFill>
          <a:schemeClr val="bg2">
            <a:lumMod val="25000"/>
            <a:lumOff val="75000"/>
          </a:schemeClr>
        </a:solidFill>
        <a:ln>
          <a:noFill/>
        </a:ln>
      </dgm:spPr>
      <dgm:t>
        <a:bodyPr/>
        <a:lstStyle/>
        <a:p>
          <a:r>
            <a:rPr lang="en-US" sz="2000" dirty="0">
              <a:solidFill>
                <a:schemeClr val="tx2">
                  <a:lumMod val="10000"/>
                </a:schemeClr>
              </a:solidFill>
            </a:rPr>
            <a:t>EAP Transport Layer Security</a:t>
          </a:r>
        </a:p>
      </dgm:t>
    </dgm:pt>
    <dgm:pt modelId="{F9FE76D2-2089-DE44-A9CA-32136A1C9DA8}" type="parTrans" cxnId="{331F4E86-454E-F44B-9330-3DBDD30AE0A6}">
      <dgm:prSet/>
      <dgm:spPr/>
      <dgm:t>
        <a:bodyPr/>
        <a:lstStyle/>
        <a:p>
          <a:endParaRPr lang="en-US" sz="1600"/>
        </a:p>
      </dgm:t>
    </dgm:pt>
    <dgm:pt modelId="{7558BB44-1730-B841-B07E-976A7D228980}" type="sibTrans" cxnId="{331F4E86-454E-F44B-9330-3DBDD30AE0A6}">
      <dgm:prSet/>
      <dgm:spPr/>
      <dgm:t>
        <a:bodyPr/>
        <a:lstStyle/>
        <a:p>
          <a:endParaRPr lang="en-US" sz="1600"/>
        </a:p>
      </dgm:t>
    </dgm:pt>
    <dgm:pt modelId="{AE3AA100-AB00-6343-B11F-476F0BCE7A26}">
      <dgm:prSet custT="1"/>
      <dgm:spPr>
        <a:solidFill>
          <a:schemeClr val="bg2">
            <a:lumMod val="25000"/>
            <a:lumOff val="75000"/>
          </a:schemeClr>
        </a:solidFill>
        <a:ln>
          <a:noFill/>
        </a:ln>
      </dgm:spPr>
      <dgm:t>
        <a:bodyPr/>
        <a:lstStyle/>
        <a:p>
          <a:r>
            <a:rPr lang="en-US" sz="2000" dirty="0">
              <a:solidFill>
                <a:schemeClr val="tx2">
                  <a:lumMod val="10000"/>
                </a:schemeClr>
              </a:solidFill>
            </a:rPr>
            <a:t>EAP Tunneled TLS</a:t>
          </a:r>
        </a:p>
      </dgm:t>
    </dgm:pt>
    <dgm:pt modelId="{A65FC463-24C7-7346-83E0-1D6E4223D617}" type="parTrans" cxnId="{21529C82-16D5-B143-8549-8681172CFFE8}">
      <dgm:prSet/>
      <dgm:spPr/>
      <dgm:t>
        <a:bodyPr/>
        <a:lstStyle/>
        <a:p>
          <a:endParaRPr lang="en-US" sz="1600"/>
        </a:p>
      </dgm:t>
    </dgm:pt>
    <dgm:pt modelId="{4EACCD22-4983-1742-B983-2EC8DA2FC04A}" type="sibTrans" cxnId="{21529C82-16D5-B143-8549-8681172CFFE8}">
      <dgm:prSet/>
      <dgm:spPr/>
      <dgm:t>
        <a:bodyPr/>
        <a:lstStyle/>
        <a:p>
          <a:endParaRPr lang="en-US" sz="1600"/>
        </a:p>
      </dgm:t>
    </dgm:pt>
    <dgm:pt modelId="{0176289F-296D-CA4B-83A9-351E9A869D42}">
      <dgm:prSet custT="1"/>
      <dgm:spPr>
        <a:solidFill>
          <a:schemeClr val="bg2">
            <a:lumMod val="25000"/>
            <a:lumOff val="75000"/>
          </a:schemeClr>
        </a:solidFill>
        <a:ln>
          <a:noFill/>
        </a:ln>
      </dgm:spPr>
      <dgm:t>
        <a:bodyPr/>
        <a:lstStyle/>
        <a:p>
          <a:r>
            <a:rPr lang="en-US" sz="2000" dirty="0">
              <a:solidFill>
                <a:schemeClr val="tx2">
                  <a:lumMod val="10000"/>
                </a:schemeClr>
              </a:solidFill>
            </a:rPr>
            <a:t>EAP Generalized Pre-Shared Key</a:t>
          </a:r>
        </a:p>
      </dgm:t>
    </dgm:pt>
    <dgm:pt modelId="{8BDD3710-AA2F-374E-B847-36BF6E71A376}" type="parTrans" cxnId="{0083775C-7E3E-4E4C-BF61-911097093824}">
      <dgm:prSet/>
      <dgm:spPr/>
      <dgm:t>
        <a:bodyPr/>
        <a:lstStyle/>
        <a:p>
          <a:endParaRPr lang="en-US" sz="1600"/>
        </a:p>
      </dgm:t>
    </dgm:pt>
    <dgm:pt modelId="{6470264C-63AC-064B-95D0-58699736F45D}" type="sibTrans" cxnId="{0083775C-7E3E-4E4C-BF61-911097093824}">
      <dgm:prSet/>
      <dgm:spPr/>
      <dgm:t>
        <a:bodyPr/>
        <a:lstStyle/>
        <a:p>
          <a:endParaRPr lang="en-US" sz="1600"/>
        </a:p>
      </dgm:t>
    </dgm:pt>
    <dgm:pt modelId="{EF444B66-3736-B94F-9F0A-93FCB3FB0F96}">
      <dgm:prSet custT="1"/>
      <dgm:spPr>
        <a:solidFill>
          <a:schemeClr val="bg2">
            <a:lumMod val="25000"/>
            <a:lumOff val="75000"/>
          </a:schemeClr>
        </a:solidFill>
        <a:ln>
          <a:noFill/>
        </a:ln>
      </dgm:spPr>
      <dgm:t>
        <a:bodyPr/>
        <a:lstStyle/>
        <a:p>
          <a:r>
            <a:rPr lang="en-US" sz="2000" dirty="0">
              <a:solidFill>
                <a:schemeClr val="tx2">
                  <a:lumMod val="10000"/>
                </a:schemeClr>
              </a:solidFill>
            </a:rPr>
            <a:t>EAP-IKEv2</a:t>
          </a:r>
        </a:p>
      </dgm:t>
    </dgm:pt>
    <dgm:pt modelId="{75B13BE3-68F6-4348-88F0-8B01C362A512}" type="parTrans" cxnId="{9AA48409-C3A3-D642-B55D-7F4665470CA6}">
      <dgm:prSet/>
      <dgm:spPr/>
      <dgm:t>
        <a:bodyPr/>
        <a:lstStyle/>
        <a:p>
          <a:endParaRPr lang="en-US" sz="1600"/>
        </a:p>
      </dgm:t>
    </dgm:pt>
    <dgm:pt modelId="{F177EC50-FAE4-634A-BEB0-935C697E0BEE}" type="sibTrans" cxnId="{9AA48409-C3A3-D642-B55D-7F4665470CA6}">
      <dgm:prSet/>
      <dgm:spPr/>
      <dgm:t>
        <a:bodyPr/>
        <a:lstStyle/>
        <a:p>
          <a:endParaRPr lang="en-US" sz="1600"/>
        </a:p>
      </dgm:t>
    </dgm:pt>
    <dgm:pt modelId="{6C9B18EF-DB03-4E4F-B8F6-54DEE9F0CE6E}" type="pres">
      <dgm:prSet presAssocID="{93150DA2-9D60-1B4B-9F73-7918AEFEE152}" presName="Name0" presStyleCnt="0">
        <dgm:presLayoutVars>
          <dgm:dir/>
          <dgm:animLvl val="lvl"/>
          <dgm:resizeHandles val="exact"/>
        </dgm:presLayoutVars>
      </dgm:prSet>
      <dgm:spPr/>
      <dgm:t>
        <a:bodyPr/>
        <a:lstStyle/>
        <a:p>
          <a:endParaRPr lang="en-US"/>
        </a:p>
      </dgm:t>
    </dgm:pt>
    <dgm:pt modelId="{C9C4DFB2-3265-394F-880D-9CCEE017F6EF}" type="pres">
      <dgm:prSet presAssocID="{B0D2DC8A-4089-E64B-9350-E2A8569D8306}" presName="composite" presStyleCnt="0"/>
      <dgm:spPr/>
    </dgm:pt>
    <dgm:pt modelId="{2DE11ED1-F707-BB40-85ED-BC5059B45CC3}" type="pres">
      <dgm:prSet presAssocID="{B0D2DC8A-4089-E64B-9350-E2A8569D8306}" presName="parTx" presStyleLbl="alignNode1" presStyleIdx="0" presStyleCnt="1">
        <dgm:presLayoutVars>
          <dgm:chMax val="0"/>
          <dgm:chPref val="0"/>
          <dgm:bulletEnabled val="1"/>
        </dgm:presLayoutVars>
      </dgm:prSet>
      <dgm:spPr/>
      <dgm:t>
        <a:bodyPr/>
        <a:lstStyle/>
        <a:p>
          <a:endParaRPr lang="en-US"/>
        </a:p>
      </dgm:t>
    </dgm:pt>
    <dgm:pt modelId="{5310771D-D79A-C94A-8C48-CFB90208ABE3}" type="pres">
      <dgm:prSet presAssocID="{B0D2DC8A-4089-E64B-9350-E2A8569D8306}" presName="desTx" presStyleLbl="alignAccFollowNode1" presStyleIdx="0" presStyleCnt="1">
        <dgm:presLayoutVars>
          <dgm:bulletEnabled val="1"/>
        </dgm:presLayoutVars>
      </dgm:prSet>
      <dgm:spPr/>
      <dgm:t>
        <a:bodyPr/>
        <a:lstStyle/>
        <a:p>
          <a:endParaRPr lang="en-US"/>
        </a:p>
      </dgm:t>
    </dgm:pt>
  </dgm:ptLst>
  <dgm:cxnLst>
    <dgm:cxn modelId="{21529C82-16D5-B143-8549-8681172CFFE8}" srcId="{B0D2DC8A-4089-E64B-9350-E2A8569D8306}" destId="{AE3AA100-AB00-6343-B11F-476F0BCE7A26}" srcOrd="1" destOrd="0" parTransId="{A65FC463-24C7-7346-83E0-1D6E4223D617}" sibTransId="{4EACCD22-4983-1742-B983-2EC8DA2FC04A}"/>
    <dgm:cxn modelId="{331F4E86-454E-F44B-9330-3DBDD30AE0A6}" srcId="{B0D2DC8A-4089-E64B-9350-E2A8569D8306}" destId="{82BAA4EF-88CF-7D4C-A7F3-BFF9A8884A73}" srcOrd="0" destOrd="0" parTransId="{F9FE76D2-2089-DE44-A9CA-32136A1C9DA8}" sibTransId="{7558BB44-1730-B841-B07E-976A7D228980}"/>
    <dgm:cxn modelId="{9AA48409-C3A3-D642-B55D-7F4665470CA6}" srcId="{B0D2DC8A-4089-E64B-9350-E2A8569D8306}" destId="{EF444B66-3736-B94F-9F0A-93FCB3FB0F96}" srcOrd="3" destOrd="0" parTransId="{75B13BE3-68F6-4348-88F0-8B01C362A512}" sibTransId="{F177EC50-FAE4-634A-BEB0-935C697E0BEE}"/>
    <dgm:cxn modelId="{4D1B411F-79C1-4472-97A6-9CA2EF45ABBB}" type="presOf" srcId="{B0D2DC8A-4089-E64B-9350-E2A8569D8306}" destId="{2DE11ED1-F707-BB40-85ED-BC5059B45CC3}" srcOrd="0" destOrd="0" presId="urn:microsoft.com/office/officeart/2005/8/layout/hList1"/>
    <dgm:cxn modelId="{5B91A867-7244-44EF-866B-C2B44BD4C49D}" type="presOf" srcId="{93150DA2-9D60-1B4B-9F73-7918AEFEE152}" destId="{6C9B18EF-DB03-4E4F-B8F6-54DEE9F0CE6E}" srcOrd="0" destOrd="0" presId="urn:microsoft.com/office/officeart/2005/8/layout/hList1"/>
    <dgm:cxn modelId="{9FCEE638-8C58-49F0-B20E-DE929B81EA7E}" type="presOf" srcId="{EF444B66-3736-B94F-9F0A-93FCB3FB0F96}" destId="{5310771D-D79A-C94A-8C48-CFB90208ABE3}" srcOrd="0" destOrd="3" presId="urn:microsoft.com/office/officeart/2005/8/layout/hList1"/>
    <dgm:cxn modelId="{0083775C-7E3E-4E4C-BF61-911097093824}" srcId="{B0D2DC8A-4089-E64B-9350-E2A8569D8306}" destId="{0176289F-296D-CA4B-83A9-351E9A869D42}" srcOrd="2" destOrd="0" parTransId="{8BDD3710-AA2F-374E-B847-36BF6E71A376}" sibTransId="{6470264C-63AC-064B-95D0-58699736F45D}"/>
    <dgm:cxn modelId="{12CC0C2A-1431-49C2-8EA7-95F262CC67A1}" type="presOf" srcId="{AE3AA100-AB00-6343-B11F-476F0BCE7A26}" destId="{5310771D-D79A-C94A-8C48-CFB90208ABE3}" srcOrd="0" destOrd="1" presId="urn:microsoft.com/office/officeart/2005/8/layout/hList1"/>
    <dgm:cxn modelId="{7EBAB279-3FB7-334E-B573-6790E5FFEE2A}" srcId="{93150DA2-9D60-1B4B-9F73-7918AEFEE152}" destId="{B0D2DC8A-4089-E64B-9350-E2A8569D8306}" srcOrd="0" destOrd="0" parTransId="{3EF563A5-DB49-6E49-9B05-CACD95E35058}" sibTransId="{0EE13FB3-9D94-2947-9053-BD7A34153AE0}"/>
    <dgm:cxn modelId="{708F3B0E-9409-4ECE-B0D1-31417F84FB81}" type="presOf" srcId="{0176289F-296D-CA4B-83A9-351E9A869D42}" destId="{5310771D-D79A-C94A-8C48-CFB90208ABE3}" srcOrd="0" destOrd="2" presId="urn:microsoft.com/office/officeart/2005/8/layout/hList1"/>
    <dgm:cxn modelId="{9841F391-8367-4E61-9BBE-730748E78E88}" type="presOf" srcId="{82BAA4EF-88CF-7D4C-A7F3-BFF9A8884A73}" destId="{5310771D-D79A-C94A-8C48-CFB90208ABE3}" srcOrd="0" destOrd="0" presId="urn:microsoft.com/office/officeart/2005/8/layout/hList1"/>
    <dgm:cxn modelId="{15FCCD57-F5A6-4CF6-B99D-0CBE15D6F2E5}" type="presParOf" srcId="{6C9B18EF-DB03-4E4F-B8F6-54DEE9F0CE6E}" destId="{C9C4DFB2-3265-394F-880D-9CCEE017F6EF}" srcOrd="0" destOrd="0" presId="urn:microsoft.com/office/officeart/2005/8/layout/hList1"/>
    <dgm:cxn modelId="{E432ED80-700A-4D9C-9519-B2142B84CE94}" type="presParOf" srcId="{C9C4DFB2-3265-394F-880D-9CCEE017F6EF}" destId="{2DE11ED1-F707-BB40-85ED-BC5059B45CC3}" srcOrd="0" destOrd="0" presId="urn:microsoft.com/office/officeart/2005/8/layout/hList1"/>
    <dgm:cxn modelId="{390E1417-9499-4BA4-A059-777A96AEA0A9}" type="presParOf" srcId="{C9C4DFB2-3265-394F-880D-9CCEE017F6EF}" destId="{5310771D-D79A-C94A-8C48-CFB90208ABE3}" srcOrd="1" destOrd="0" presId="urn:microsoft.com/office/officeart/2005/8/layout/hList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2A1513-9783-7949-A2D8-8F3CC7DB7995}"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740564DB-1C5B-604B-A991-7161B97E3326}">
      <dgm:prSet custT="1"/>
      <dgm:spPr/>
      <dgm:t>
        <a:bodyPr/>
        <a:lstStyle/>
        <a:p>
          <a:pPr rtl="0"/>
          <a:r>
            <a:rPr lang="en-US" sz="1400" dirty="0">
              <a:solidFill>
                <a:schemeClr val="tx2">
                  <a:lumMod val="10000"/>
                </a:schemeClr>
              </a:solidFill>
            </a:rPr>
            <a:t>Cloud provider (CP)</a:t>
          </a:r>
        </a:p>
      </dgm:t>
    </dgm:pt>
    <dgm:pt modelId="{0D7B9721-D20F-F548-8149-709B5E3552D6}" type="parTrans" cxnId="{4877E546-6965-544D-8156-EC90530B2C69}">
      <dgm:prSet/>
      <dgm:spPr/>
      <dgm:t>
        <a:bodyPr/>
        <a:lstStyle/>
        <a:p>
          <a:endParaRPr lang="en-US"/>
        </a:p>
      </dgm:t>
    </dgm:pt>
    <dgm:pt modelId="{DE3BF5FF-E4F5-A84E-8F87-1912A7CAF37E}" type="sibTrans" cxnId="{4877E546-6965-544D-8156-EC90530B2C69}">
      <dgm:prSet/>
      <dgm:spPr/>
      <dgm:t>
        <a:bodyPr/>
        <a:lstStyle/>
        <a:p>
          <a:endParaRPr lang="en-US"/>
        </a:p>
      </dgm:t>
    </dgm:pt>
    <dgm:pt modelId="{4C81A88B-F228-C34E-BFF7-144A8DB92012}">
      <dgm:prSet custT="1"/>
      <dgm:spPr/>
      <dgm:t>
        <a:bodyPr/>
        <a:lstStyle/>
        <a:p>
          <a:pPr rtl="0"/>
          <a:r>
            <a:rPr lang="en-US" sz="1400" dirty="0">
              <a:solidFill>
                <a:schemeClr val="tx2">
                  <a:lumMod val="10000"/>
                </a:schemeClr>
              </a:solidFill>
            </a:rPr>
            <a:t>Can provide one or more of the cloud services to meet IT and business requirements of cloud consumers</a:t>
          </a:r>
        </a:p>
      </dgm:t>
    </dgm:pt>
    <dgm:pt modelId="{CA03C7E0-CE02-B440-A476-31DC4175BB0C}" type="parTrans" cxnId="{A842AB42-8F3E-F14B-A22F-06CD9261F525}">
      <dgm:prSet/>
      <dgm:spPr/>
      <dgm:t>
        <a:bodyPr/>
        <a:lstStyle/>
        <a:p>
          <a:endParaRPr lang="en-US" dirty="0"/>
        </a:p>
      </dgm:t>
    </dgm:pt>
    <dgm:pt modelId="{30FCC859-AECE-DF41-A643-CF2AE4A9C616}" type="sibTrans" cxnId="{A842AB42-8F3E-F14B-A22F-06CD9261F525}">
      <dgm:prSet/>
      <dgm:spPr/>
      <dgm:t>
        <a:bodyPr/>
        <a:lstStyle/>
        <a:p>
          <a:endParaRPr lang="en-US"/>
        </a:p>
      </dgm:t>
    </dgm:pt>
    <dgm:pt modelId="{6EB95FB2-A377-B148-ABB1-12FD90D0B36F}">
      <dgm:prSet custT="1"/>
      <dgm:spPr/>
      <dgm:t>
        <a:bodyPr/>
        <a:lstStyle/>
        <a:p>
          <a:pPr rtl="0"/>
          <a:r>
            <a:rPr lang="en-US" sz="1400" dirty="0">
              <a:solidFill>
                <a:schemeClr val="tx2">
                  <a:lumMod val="10000"/>
                </a:schemeClr>
              </a:solidFill>
            </a:rPr>
            <a:t>For each of the three service models (SaaS, PaaS, IaaS), the CP provides the storage and processing facilities needed to support that service model, together with a cloud interface for cloud service consumers</a:t>
          </a:r>
        </a:p>
      </dgm:t>
    </dgm:pt>
    <dgm:pt modelId="{8BCAC0D6-8BDA-EA4E-95F0-A4A4AAA6FB66}" type="parTrans" cxnId="{6F98310E-9791-9D45-9268-83E5BD5BB840}">
      <dgm:prSet/>
      <dgm:spPr/>
      <dgm:t>
        <a:bodyPr/>
        <a:lstStyle/>
        <a:p>
          <a:endParaRPr lang="en-US" dirty="0"/>
        </a:p>
      </dgm:t>
    </dgm:pt>
    <dgm:pt modelId="{103EF801-43DA-6F45-BC8E-21EE29231C1D}" type="sibTrans" cxnId="{6F98310E-9791-9D45-9268-83E5BD5BB840}">
      <dgm:prSet/>
      <dgm:spPr/>
      <dgm:t>
        <a:bodyPr/>
        <a:lstStyle/>
        <a:p>
          <a:endParaRPr lang="en-US"/>
        </a:p>
      </dgm:t>
    </dgm:pt>
    <dgm:pt modelId="{5BCD4E01-8D91-6F42-8DAB-4454D35680C2}">
      <dgm:prSet custT="1"/>
      <dgm:spPr/>
      <dgm:t>
        <a:bodyPr/>
        <a:lstStyle/>
        <a:p>
          <a:pPr rtl="0"/>
          <a:r>
            <a:rPr lang="en-US" sz="1400" dirty="0">
              <a:solidFill>
                <a:schemeClr val="tx2">
                  <a:lumMod val="10000"/>
                </a:schemeClr>
              </a:solidFill>
            </a:rPr>
            <a:t>For SaaS, the CP deploys, configures, maintains, and updates the operation of the software applications on a cloud infrastructure so that the services are provisioned at the expected service levels to cloud consumers</a:t>
          </a:r>
        </a:p>
      </dgm:t>
    </dgm:pt>
    <dgm:pt modelId="{97380E5A-036B-3E4B-894B-C8B1E9642A87}" type="parTrans" cxnId="{5B3FF5EB-13DE-894F-913F-FEAC013C9AC3}">
      <dgm:prSet/>
      <dgm:spPr/>
      <dgm:t>
        <a:bodyPr/>
        <a:lstStyle/>
        <a:p>
          <a:endParaRPr lang="en-US" dirty="0"/>
        </a:p>
      </dgm:t>
    </dgm:pt>
    <dgm:pt modelId="{DCC44C70-18BF-B24C-9287-9266B3CE15FF}" type="sibTrans" cxnId="{5B3FF5EB-13DE-894F-913F-FEAC013C9AC3}">
      <dgm:prSet/>
      <dgm:spPr/>
      <dgm:t>
        <a:bodyPr/>
        <a:lstStyle/>
        <a:p>
          <a:endParaRPr lang="en-US"/>
        </a:p>
      </dgm:t>
    </dgm:pt>
    <dgm:pt modelId="{741C0A1B-DF76-B04A-BD9F-5B6911AFF0A5}">
      <dgm:prSet custT="1"/>
      <dgm:spPr/>
      <dgm:t>
        <a:bodyPr/>
        <a:lstStyle/>
        <a:p>
          <a:pPr rtl="0"/>
          <a:r>
            <a:rPr lang="en-US" sz="1400" dirty="0">
              <a:solidFill>
                <a:schemeClr val="tx2">
                  <a:lumMod val="10000"/>
                </a:schemeClr>
              </a:solidFill>
            </a:rPr>
            <a:t>For PaaS, the CP manages the computing infrastructure for the platform and runs the cloud software that provides the components of the platform, such as runtime software execution stack, databases, and other middleware components</a:t>
          </a:r>
        </a:p>
      </dgm:t>
    </dgm:pt>
    <dgm:pt modelId="{A4AE3E9A-6956-7042-A2B7-3086E4C0F1BF}" type="parTrans" cxnId="{8BBA3C90-7B69-6240-A7BE-2A43F984582C}">
      <dgm:prSet/>
      <dgm:spPr/>
      <dgm:t>
        <a:bodyPr/>
        <a:lstStyle/>
        <a:p>
          <a:endParaRPr lang="en-US" dirty="0"/>
        </a:p>
      </dgm:t>
    </dgm:pt>
    <dgm:pt modelId="{04BB1A3D-181F-2B4C-8FE1-9B8342A23CA3}" type="sibTrans" cxnId="{8BBA3C90-7B69-6240-A7BE-2A43F984582C}">
      <dgm:prSet/>
      <dgm:spPr/>
      <dgm:t>
        <a:bodyPr/>
        <a:lstStyle/>
        <a:p>
          <a:endParaRPr lang="en-US"/>
        </a:p>
      </dgm:t>
    </dgm:pt>
    <dgm:pt modelId="{233AFC33-465F-6B4F-82D6-C72A4B6B218F}">
      <dgm:prSet custT="1"/>
      <dgm:spPr/>
      <dgm:t>
        <a:bodyPr/>
        <a:lstStyle/>
        <a:p>
          <a:pPr rtl="0"/>
          <a:r>
            <a:rPr lang="en-US" sz="1400" dirty="0">
              <a:solidFill>
                <a:schemeClr val="tx2">
                  <a:lumMod val="10000"/>
                </a:schemeClr>
              </a:solidFill>
            </a:rPr>
            <a:t>For IaaS, the CP acquires the physical computing resources underlying the service, including the servers, networks, storage, and hosting infrastructure</a:t>
          </a:r>
        </a:p>
      </dgm:t>
    </dgm:pt>
    <dgm:pt modelId="{4A9CFDEB-98CE-9F4D-A454-ED7B0284D7DA}" type="parTrans" cxnId="{B6C2B199-EBE9-8F4D-84A4-77BB40352FF2}">
      <dgm:prSet/>
      <dgm:spPr/>
      <dgm:t>
        <a:bodyPr/>
        <a:lstStyle/>
        <a:p>
          <a:endParaRPr lang="en-US" dirty="0"/>
        </a:p>
      </dgm:t>
    </dgm:pt>
    <dgm:pt modelId="{07DFA88C-907B-DE4C-9A98-FFA0189D8257}" type="sibTrans" cxnId="{B6C2B199-EBE9-8F4D-84A4-77BB40352FF2}">
      <dgm:prSet/>
      <dgm:spPr/>
      <dgm:t>
        <a:bodyPr/>
        <a:lstStyle/>
        <a:p>
          <a:endParaRPr lang="en-US"/>
        </a:p>
      </dgm:t>
    </dgm:pt>
    <dgm:pt modelId="{EF83F320-0944-3346-A23D-6AB5B01A35E5}" type="pres">
      <dgm:prSet presAssocID="{DB2A1513-9783-7949-A2D8-8F3CC7DB7995}" presName="hierChild1" presStyleCnt="0">
        <dgm:presLayoutVars>
          <dgm:chPref val="1"/>
          <dgm:dir/>
          <dgm:animOne val="branch"/>
          <dgm:animLvl val="lvl"/>
          <dgm:resizeHandles/>
        </dgm:presLayoutVars>
      </dgm:prSet>
      <dgm:spPr/>
      <dgm:t>
        <a:bodyPr/>
        <a:lstStyle/>
        <a:p>
          <a:endParaRPr lang="en-US"/>
        </a:p>
      </dgm:t>
    </dgm:pt>
    <dgm:pt modelId="{7C1699C5-E37F-A94B-AE9E-A203280F3A9D}" type="pres">
      <dgm:prSet presAssocID="{740564DB-1C5B-604B-A991-7161B97E3326}" presName="hierRoot1" presStyleCnt="0"/>
      <dgm:spPr/>
    </dgm:pt>
    <dgm:pt modelId="{8EECE2AE-DA9A-314F-85D4-DDDEA78EBFC6}" type="pres">
      <dgm:prSet presAssocID="{740564DB-1C5B-604B-A991-7161B97E3326}" presName="composite" presStyleCnt="0"/>
      <dgm:spPr/>
    </dgm:pt>
    <dgm:pt modelId="{9529414B-210F-3D48-A39E-BB9736EE0D0C}" type="pres">
      <dgm:prSet presAssocID="{740564DB-1C5B-604B-A991-7161B97E3326}" presName="background" presStyleLbl="node0" presStyleIdx="0" presStyleCnt="1"/>
      <dgm:spPr/>
    </dgm:pt>
    <dgm:pt modelId="{8AC11CB6-D75C-684B-A8D9-E89149CE522F}" type="pres">
      <dgm:prSet presAssocID="{740564DB-1C5B-604B-A991-7161B97E3326}" presName="text" presStyleLbl="fgAcc0" presStyleIdx="0" presStyleCnt="1">
        <dgm:presLayoutVars>
          <dgm:chPref val="3"/>
        </dgm:presLayoutVars>
      </dgm:prSet>
      <dgm:spPr/>
      <dgm:t>
        <a:bodyPr/>
        <a:lstStyle/>
        <a:p>
          <a:endParaRPr lang="en-US"/>
        </a:p>
      </dgm:t>
    </dgm:pt>
    <dgm:pt modelId="{CA0860F5-DA30-594E-BA61-3ED00D5D3555}" type="pres">
      <dgm:prSet presAssocID="{740564DB-1C5B-604B-A991-7161B97E3326}" presName="hierChild2" presStyleCnt="0"/>
      <dgm:spPr/>
    </dgm:pt>
    <dgm:pt modelId="{A6A8EAAA-4161-2B45-81B1-0408330C19A2}" type="pres">
      <dgm:prSet presAssocID="{CA03C7E0-CE02-B440-A476-31DC4175BB0C}" presName="Name10" presStyleLbl="parChTrans1D2" presStyleIdx="0" presStyleCnt="2"/>
      <dgm:spPr/>
      <dgm:t>
        <a:bodyPr/>
        <a:lstStyle/>
        <a:p>
          <a:endParaRPr lang="en-US"/>
        </a:p>
      </dgm:t>
    </dgm:pt>
    <dgm:pt modelId="{840541D2-585F-3746-BF34-E5CC9FFC5DBF}" type="pres">
      <dgm:prSet presAssocID="{4C81A88B-F228-C34E-BFF7-144A8DB92012}" presName="hierRoot2" presStyleCnt="0"/>
      <dgm:spPr/>
    </dgm:pt>
    <dgm:pt modelId="{D907D8EC-AA11-5641-A1CB-6E7B58A72E91}" type="pres">
      <dgm:prSet presAssocID="{4C81A88B-F228-C34E-BFF7-144A8DB92012}" presName="composite2" presStyleCnt="0"/>
      <dgm:spPr/>
    </dgm:pt>
    <dgm:pt modelId="{9CCBC439-3EA6-1340-8CF2-1FF202293721}" type="pres">
      <dgm:prSet presAssocID="{4C81A88B-F228-C34E-BFF7-144A8DB92012}" presName="background2" presStyleLbl="node2" presStyleIdx="0" presStyleCnt="2"/>
      <dgm:spPr/>
    </dgm:pt>
    <dgm:pt modelId="{1792E155-AE01-E44F-A1C7-00397CB881E3}" type="pres">
      <dgm:prSet presAssocID="{4C81A88B-F228-C34E-BFF7-144A8DB92012}" presName="text2" presStyleLbl="fgAcc2" presStyleIdx="0" presStyleCnt="2">
        <dgm:presLayoutVars>
          <dgm:chPref val="3"/>
        </dgm:presLayoutVars>
      </dgm:prSet>
      <dgm:spPr/>
      <dgm:t>
        <a:bodyPr/>
        <a:lstStyle/>
        <a:p>
          <a:endParaRPr lang="en-US"/>
        </a:p>
      </dgm:t>
    </dgm:pt>
    <dgm:pt modelId="{75471BD8-5F17-0D4A-80A9-E80092D18BCD}" type="pres">
      <dgm:prSet presAssocID="{4C81A88B-F228-C34E-BFF7-144A8DB92012}" presName="hierChild3" presStyleCnt="0"/>
      <dgm:spPr/>
    </dgm:pt>
    <dgm:pt modelId="{99B0971F-30CB-CC48-8F89-D4BC152E5F63}" type="pres">
      <dgm:prSet presAssocID="{8BCAC0D6-8BDA-EA4E-95F0-A4A4AAA6FB66}" presName="Name10" presStyleLbl="parChTrans1D2" presStyleIdx="1" presStyleCnt="2"/>
      <dgm:spPr/>
      <dgm:t>
        <a:bodyPr/>
        <a:lstStyle/>
        <a:p>
          <a:endParaRPr lang="en-US"/>
        </a:p>
      </dgm:t>
    </dgm:pt>
    <dgm:pt modelId="{CF5F2850-8A3C-4242-AF91-BCD799622BC7}" type="pres">
      <dgm:prSet presAssocID="{6EB95FB2-A377-B148-ABB1-12FD90D0B36F}" presName="hierRoot2" presStyleCnt="0"/>
      <dgm:spPr/>
    </dgm:pt>
    <dgm:pt modelId="{81A2F160-AB68-3146-8811-9DE1C3CC4B88}" type="pres">
      <dgm:prSet presAssocID="{6EB95FB2-A377-B148-ABB1-12FD90D0B36F}" presName="composite2" presStyleCnt="0"/>
      <dgm:spPr/>
    </dgm:pt>
    <dgm:pt modelId="{0B7268E4-A92E-6840-9021-832A441F2FFD}" type="pres">
      <dgm:prSet presAssocID="{6EB95FB2-A377-B148-ABB1-12FD90D0B36F}" presName="background2" presStyleLbl="node2" presStyleIdx="1" presStyleCnt="2"/>
      <dgm:spPr/>
    </dgm:pt>
    <dgm:pt modelId="{AFA77B9D-BBA4-4D4C-8802-E230B9C14B71}" type="pres">
      <dgm:prSet presAssocID="{6EB95FB2-A377-B148-ABB1-12FD90D0B36F}" presName="text2" presStyleLbl="fgAcc2" presStyleIdx="1" presStyleCnt="2" custScaleX="103556" custScaleY="119841">
        <dgm:presLayoutVars>
          <dgm:chPref val="3"/>
        </dgm:presLayoutVars>
      </dgm:prSet>
      <dgm:spPr/>
      <dgm:t>
        <a:bodyPr/>
        <a:lstStyle/>
        <a:p>
          <a:endParaRPr lang="en-US"/>
        </a:p>
      </dgm:t>
    </dgm:pt>
    <dgm:pt modelId="{D9404738-BD83-5E44-A1C3-011981578E41}" type="pres">
      <dgm:prSet presAssocID="{6EB95FB2-A377-B148-ABB1-12FD90D0B36F}" presName="hierChild3" presStyleCnt="0"/>
      <dgm:spPr/>
    </dgm:pt>
    <dgm:pt modelId="{66F50E73-42E6-B745-8DAA-D2E3734E3DB3}" type="pres">
      <dgm:prSet presAssocID="{97380E5A-036B-3E4B-894B-C8B1E9642A87}" presName="Name17" presStyleLbl="parChTrans1D3" presStyleIdx="0" presStyleCnt="3"/>
      <dgm:spPr/>
      <dgm:t>
        <a:bodyPr/>
        <a:lstStyle/>
        <a:p>
          <a:endParaRPr lang="en-US"/>
        </a:p>
      </dgm:t>
    </dgm:pt>
    <dgm:pt modelId="{113BFDF2-D5D6-4645-980C-C59FC02F5550}" type="pres">
      <dgm:prSet presAssocID="{5BCD4E01-8D91-6F42-8DAB-4454D35680C2}" presName="hierRoot3" presStyleCnt="0"/>
      <dgm:spPr/>
    </dgm:pt>
    <dgm:pt modelId="{190C9838-2712-AB48-B1CB-3331F78A2854}" type="pres">
      <dgm:prSet presAssocID="{5BCD4E01-8D91-6F42-8DAB-4454D35680C2}" presName="composite3" presStyleCnt="0"/>
      <dgm:spPr/>
    </dgm:pt>
    <dgm:pt modelId="{E6281B85-34DA-B141-A8FC-98CF9BE689B9}" type="pres">
      <dgm:prSet presAssocID="{5BCD4E01-8D91-6F42-8DAB-4454D35680C2}" presName="background3" presStyleLbl="node3" presStyleIdx="0" presStyleCnt="3"/>
      <dgm:spPr/>
    </dgm:pt>
    <dgm:pt modelId="{DFA61363-E25C-BD49-85BC-06AA50375E5D}" type="pres">
      <dgm:prSet presAssocID="{5BCD4E01-8D91-6F42-8DAB-4454D35680C2}" presName="text3" presStyleLbl="fgAcc3" presStyleIdx="0" presStyleCnt="3">
        <dgm:presLayoutVars>
          <dgm:chPref val="3"/>
        </dgm:presLayoutVars>
      </dgm:prSet>
      <dgm:spPr/>
      <dgm:t>
        <a:bodyPr/>
        <a:lstStyle/>
        <a:p>
          <a:endParaRPr lang="en-US"/>
        </a:p>
      </dgm:t>
    </dgm:pt>
    <dgm:pt modelId="{EBC660D7-CF10-704A-A935-1F7449FB2FF3}" type="pres">
      <dgm:prSet presAssocID="{5BCD4E01-8D91-6F42-8DAB-4454D35680C2}" presName="hierChild4" presStyleCnt="0"/>
      <dgm:spPr/>
    </dgm:pt>
    <dgm:pt modelId="{25309999-2BF9-544B-9A05-922139DA4CA4}" type="pres">
      <dgm:prSet presAssocID="{A4AE3E9A-6956-7042-A2B7-3086E4C0F1BF}" presName="Name17" presStyleLbl="parChTrans1D3" presStyleIdx="1" presStyleCnt="3"/>
      <dgm:spPr/>
      <dgm:t>
        <a:bodyPr/>
        <a:lstStyle/>
        <a:p>
          <a:endParaRPr lang="en-US"/>
        </a:p>
      </dgm:t>
    </dgm:pt>
    <dgm:pt modelId="{DCDFBF5D-55EB-8A44-8536-1F6871CB7BAE}" type="pres">
      <dgm:prSet presAssocID="{741C0A1B-DF76-B04A-BD9F-5B6911AFF0A5}" presName="hierRoot3" presStyleCnt="0"/>
      <dgm:spPr/>
    </dgm:pt>
    <dgm:pt modelId="{4A8C4013-7757-F34D-A415-42B0DEEAF761}" type="pres">
      <dgm:prSet presAssocID="{741C0A1B-DF76-B04A-BD9F-5B6911AFF0A5}" presName="composite3" presStyleCnt="0"/>
      <dgm:spPr/>
    </dgm:pt>
    <dgm:pt modelId="{5A03F4AF-861B-154A-B8C7-7CCE384826B1}" type="pres">
      <dgm:prSet presAssocID="{741C0A1B-DF76-B04A-BD9F-5B6911AFF0A5}" presName="background3" presStyleLbl="node3" presStyleIdx="1" presStyleCnt="3"/>
      <dgm:spPr/>
    </dgm:pt>
    <dgm:pt modelId="{F69E9B7F-3E59-2A42-A6C7-4117D99CC901}" type="pres">
      <dgm:prSet presAssocID="{741C0A1B-DF76-B04A-BD9F-5B6911AFF0A5}" presName="text3" presStyleLbl="fgAcc3" presStyleIdx="1" presStyleCnt="3" custScaleX="100773" custScaleY="113466">
        <dgm:presLayoutVars>
          <dgm:chPref val="3"/>
        </dgm:presLayoutVars>
      </dgm:prSet>
      <dgm:spPr/>
      <dgm:t>
        <a:bodyPr/>
        <a:lstStyle/>
        <a:p>
          <a:endParaRPr lang="en-US"/>
        </a:p>
      </dgm:t>
    </dgm:pt>
    <dgm:pt modelId="{5E35DCE1-0213-E54B-9353-85B2849C93EC}" type="pres">
      <dgm:prSet presAssocID="{741C0A1B-DF76-B04A-BD9F-5B6911AFF0A5}" presName="hierChild4" presStyleCnt="0"/>
      <dgm:spPr/>
    </dgm:pt>
    <dgm:pt modelId="{F98A81BC-C696-994B-8504-6E480BA86B80}" type="pres">
      <dgm:prSet presAssocID="{4A9CFDEB-98CE-9F4D-A454-ED7B0284D7DA}" presName="Name17" presStyleLbl="parChTrans1D3" presStyleIdx="2" presStyleCnt="3"/>
      <dgm:spPr/>
      <dgm:t>
        <a:bodyPr/>
        <a:lstStyle/>
        <a:p>
          <a:endParaRPr lang="en-US"/>
        </a:p>
      </dgm:t>
    </dgm:pt>
    <dgm:pt modelId="{DD808812-1578-3545-8237-BB513763D97A}" type="pres">
      <dgm:prSet presAssocID="{233AFC33-465F-6B4F-82D6-C72A4B6B218F}" presName="hierRoot3" presStyleCnt="0"/>
      <dgm:spPr/>
    </dgm:pt>
    <dgm:pt modelId="{C45D732D-5ED2-E840-BC2F-9AFBFCC6ECD8}" type="pres">
      <dgm:prSet presAssocID="{233AFC33-465F-6B4F-82D6-C72A4B6B218F}" presName="composite3" presStyleCnt="0"/>
      <dgm:spPr/>
    </dgm:pt>
    <dgm:pt modelId="{263B448D-78CB-1048-B61F-AD2055F61647}" type="pres">
      <dgm:prSet presAssocID="{233AFC33-465F-6B4F-82D6-C72A4B6B218F}" presName="background3" presStyleLbl="node3" presStyleIdx="2" presStyleCnt="3"/>
      <dgm:spPr/>
    </dgm:pt>
    <dgm:pt modelId="{A5B987B1-02A0-8049-B644-9E95CEE16EE4}" type="pres">
      <dgm:prSet presAssocID="{233AFC33-465F-6B4F-82D6-C72A4B6B218F}" presName="text3" presStyleLbl="fgAcc3" presStyleIdx="2" presStyleCnt="3">
        <dgm:presLayoutVars>
          <dgm:chPref val="3"/>
        </dgm:presLayoutVars>
      </dgm:prSet>
      <dgm:spPr/>
      <dgm:t>
        <a:bodyPr/>
        <a:lstStyle/>
        <a:p>
          <a:endParaRPr lang="en-US"/>
        </a:p>
      </dgm:t>
    </dgm:pt>
    <dgm:pt modelId="{37DCFEF6-3F4C-624F-8CA8-4D0ABCA73C46}" type="pres">
      <dgm:prSet presAssocID="{233AFC33-465F-6B4F-82D6-C72A4B6B218F}" presName="hierChild4" presStyleCnt="0"/>
      <dgm:spPr/>
    </dgm:pt>
  </dgm:ptLst>
  <dgm:cxnLst>
    <dgm:cxn modelId="{2F4B2E73-A4AF-4B11-BA5C-65967694D425}" type="presOf" srcId="{741C0A1B-DF76-B04A-BD9F-5B6911AFF0A5}" destId="{F69E9B7F-3E59-2A42-A6C7-4117D99CC901}" srcOrd="0" destOrd="0" presId="urn:microsoft.com/office/officeart/2005/8/layout/hierarchy1"/>
    <dgm:cxn modelId="{B6C2B199-EBE9-8F4D-84A4-77BB40352FF2}" srcId="{6EB95FB2-A377-B148-ABB1-12FD90D0B36F}" destId="{233AFC33-465F-6B4F-82D6-C72A4B6B218F}" srcOrd="2" destOrd="0" parTransId="{4A9CFDEB-98CE-9F4D-A454-ED7B0284D7DA}" sibTransId="{07DFA88C-907B-DE4C-9A98-FFA0189D8257}"/>
    <dgm:cxn modelId="{96378584-CBE1-4455-9823-5D97D1149BB3}" type="presOf" srcId="{5BCD4E01-8D91-6F42-8DAB-4454D35680C2}" destId="{DFA61363-E25C-BD49-85BC-06AA50375E5D}" srcOrd="0" destOrd="0" presId="urn:microsoft.com/office/officeart/2005/8/layout/hierarchy1"/>
    <dgm:cxn modelId="{E6D7C2C8-4D9B-4582-9BBE-07EA5CA579CD}" type="presOf" srcId="{A4AE3E9A-6956-7042-A2B7-3086E4C0F1BF}" destId="{25309999-2BF9-544B-9A05-922139DA4CA4}" srcOrd="0" destOrd="0" presId="urn:microsoft.com/office/officeart/2005/8/layout/hierarchy1"/>
    <dgm:cxn modelId="{A842AB42-8F3E-F14B-A22F-06CD9261F525}" srcId="{740564DB-1C5B-604B-A991-7161B97E3326}" destId="{4C81A88B-F228-C34E-BFF7-144A8DB92012}" srcOrd="0" destOrd="0" parTransId="{CA03C7E0-CE02-B440-A476-31DC4175BB0C}" sibTransId="{30FCC859-AECE-DF41-A643-CF2AE4A9C616}"/>
    <dgm:cxn modelId="{4877E546-6965-544D-8156-EC90530B2C69}" srcId="{DB2A1513-9783-7949-A2D8-8F3CC7DB7995}" destId="{740564DB-1C5B-604B-A991-7161B97E3326}" srcOrd="0" destOrd="0" parTransId="{0D7B9721-D20F-F548-8149-709B5E3552D6}" sibTransId="{DE3BF5FF-E4F5-A84E-8F87-1912A7CAF37E}"/>
    <dgm:cxn modelId="{FDCE8D81-D911-4C36-A43E-8D53AFA2AA0E}" type="presOf" srcId="{4A9CFDEB-98CE-9F4D-A454-ED7B0284D7DA}" destId="{F98A81BC-C696-994B-8504-6E480BA86B80}" srcOrd="0" destOrd="0" presId="urn:microsoft.com/office/officeart/2005/8/layout/hierarchy1"/>
    <dgm:cxn modelId="{0A3F9381-C312-41BB-B286-4EEEFFF32E40}" type="presOf" srcId="{4C81A88B-F228-C34E-BFF7-144A8DB92012}" destId="{1792E155-AE01-E44F-A1C7-00397CB881E3}" srcOrd="0" destOrd="0" presId="urn:microsoft.com/office/officeart/2005/8/layout/hierarchy1"/>
    <dgm:cxn modelId="{026F08F9-81F1-40D4-8015-2F11F5C2A142}" type="presOf" srcId="{DB2A1513-9783-7949-A2D8-8F3CC7DB7995}" destId="{EF83F320-0944-3346-A23D-6AB5B01A35E5}" srcOrd="0" destOrd="0" presId="urn:microsoft.com/office/officeart/2005/8/layout/hierarchy1"/>
    <dgm:cxn modelId="{5B3FF5EB-13DE-894F-913F-FEAC013C9AC3}" srcId="{6EB95FB2-A377-B148-ABB1-12FD90D0B36F}" destId="{5BCD4E01-8D91-6F42-8DAB-4454D35680C2}" srcOrd="0" destOrd="0" parTransId="{97380E5A-036B-3E4B-894B-C8B1E9642A87}" sibTransId="{DCC44C70-18BF-B24C-9287-9266B3CE15FF}"/>
    <dgm:cxn modelId="{BBA923B8-D326-4631-ABE1-8C5F175FD028}" type="presOf" srcId="{233AFC33-465F-6B4F-82D6-C72A4B6B218F}" destId="{A5B987B1-02A0-8049-B644-9E95CEE16EE4}" srcOrd="0" destOrd="0" presId="urn:microsoft.com/office/officeart/2005/8/layout/hierarchy1"/>
    <dgm:cxn modelId="{F6DAC207-532F-487C-AE18-B701BB780AE5}" type="presOf" srcId="{97380E5A-036B-3E4B-894B-C8B1E9642A87}" destId="{66F50E73-42E6-B745-8DAA-D2E3734E3DB3}" srcOrd="0" destOrd="0" presId="urn:microsoft.com/office/officeart/2005/8/layout/hierarchy1"/>
    <dgm:cxn modelId="{8BBA3C90-7B69-6240-A7BE-2A43F984582C}" srcId="{6EB95FB2-A377-B148-ABB1-12FD90D0B36F}" destId="{741C0A1B-DF76-B04A-BD9F-5B6911AFF0A5}" srcOrd="1" destOrd="0" parTransId="{A4AE3E9A-6956-7042-A2B7-3086E4C0F1BF}" sibTransId="{04BB1A3D-181F-2B4C-8FE1-9B8342A23CA3}"/>
    <dgm:cxn modelId="{110AF50A-1461-46D7-993C-7C561ADDD347}" type="presOf" srcId="{6EB95FB2-A377-B148-ABB1-12FD90D0B36F}" destId="{AFA77B9D-BBA4-4D4C-8802-E230B9C14B71}" srcOrd="0" destOrd="0" presId="urn:microsoft.com/office/officeart/2005/8/layout/hierarchy1"/>
    <dgm:cxn modelId="{BB48F7F8-02B6-4528-A86A-32E1A2E58003}" type="presOf" srcId="{CA03C7E0-CE02-B440-A476-31DC4175BB0C}" destId="{A6A8EAAA-4161-2B45-81B1-0408330C19A2}" srcOrd="0" destOrd="0" presId="urn:microsoft.com/office/officeart/2005/8/layout/hierarchy1"/>
    <dgm:cxn modelId="{5BF73006-DD4B-447E-BCC5-62F218CBE6D7}" type="presOf" srcId="{8BCAC0D6-8BDA-EA4E-95F0-A4A4AAA6FB66}" destId="{99B0971F-30CB-CC48-8F89-D4BC152E5F63}" srcOrd="0" destOrd="0" presId="urn:microsoft.com/office/officeart/2005/8/layout/hierarchy1"/>
    <dgm:cxn modelId="{CE45BEC0-2A10-486E-AF19-FEC49E81172B}" type="presOf" srcId="{740564DB-1C5B-604B-A991-7161B97E3326}" destId="{8AC11CB6-D75C-684B-A8D9-E89149CE522F}" srcOrd="0" destOrd="0" presId="urn:microsoft.com/office/officeart/2005/8/layout/hierarchy1"/>
    <dgm:cxn modelId="{6F98310E-9791-9D45-9268-83E5BD5BB840}" srcId="{740564DB-1C5B-604B-A991-7161B97E3326}" destId="{6EB95FB2-A377-B148-ABB1-12FD90D0B36F}" srcOrd="1" destOrd="0" parTransId="{8BCAC0D6-8BDA-EA4E-95F0-A4A4AAA6FB66}" sibTransId="{103EF801-43DA-6F45-BC8E-21EE29231C1D}"/>
    <dgm:cxn modelId="{21D474B9-71DE-4589-B78B-13BFEE91D7F0}" type="presParOf" srcId="{EF83F320-0944-3346-A23D-6AB5B01A35E5}" destId="{7C1699C5-E37F-A94B-AE9E-A203280F3A9D}" srcOrd="0" destOrd="0" presId="urn:microsoft.com/office/officeart/2005/8/layout/hierarchy1"/>
    <dgm:cxn modelId="{5CB0ECDC-5CFC-49B3-90C4-06FBBBD8FE8D}" type="presParOf" srcId="{7C1699C5-E37F-A94B-AE9E-A203280F3A9D}" destId="{8EECE2AE-DA9A-314F-85D4-DDDEA78EBFC6}" srcOrd="0" destOrd="0" presId="urn:microsoft.com/office/officeart/2005/8/layout/hierarchy1"/>
    <dgm:cxn modelId="{14AAD8C8-4B94-43D3-892A-A5E448D362C2}" type="presParOf" srcId="{8EECE2AE-DA9A-314F-85D4-DDDEA78EBFC6}" destId="{9529414B-210F-3D48-A39E-BB9736EE0D0C}" srcOrd="0" destOrd="0" presId="urn:microsoft.com/office/officeart/2005/8/layout/hierarchy1"/>
    <dgm:cxn modelId="{8E9BD9CE-075B-4590-BA9C-69F7182ACA5E}" type="presParOf" srcId="{8EECE2AE-DA9A-314F-85D4-DDDEA78EBFC6}" destId="{8AC11CB6-D75C-684B-A8D9-E89149CE522F}" srcOrd="1" destOrd="0" presId="urn:microsoft.com/office/officeart/2005/8/layout/hierarchy1"/>
    <dgm:cxn modelId="{77536348-3A71-432A-90A1-41B6C35A4072}" type="presParOf" srcId="{7C1699C5-E37F-A94B-AE9E-A203280F3A9D}" destId="{CA0860F5-DA30-594E-BA61-3ED00D5D3555}" srcOrd="1" destOrd="0" presId="urn:microsoft.com/office/officeart/2005/8/layout/hierarchy1"/>
    <dgm:cxn modelId="{F2141641-D725-4AF5-B17C-F222494831DD}" type="presParOf" srcId="{CA0860F5-DA30-594E-BA61-3ED00D5D3555}" destId="{A6A8EAAA-4161-2B45-81B1-0408330C19A2}" srcOrd="0" destOrd="0" presId="urn:microsoft.com/office/officeart/2005/8/layout/hierarchy1"/>
    <dgm:cxn modelId="{7EAAD1A9-7598-44A8-A884-1FE7F956E8A0}" type="presParOf" srcId="{CA0860F5-DA30-594E-BA61-3ED00D5D3555}" destId="{840541D2-585F-3746-BF34-E5CC9FFC5DBF}" srcOrd="1" destOrd="0" presId="urn:microsoft.com/office/officeart/2005/8/layout/hierarchy1"/>
    <dgm:cxn modelId="{B4748835-4F86-46A5-980B-B9872B3ECFBB}" type="presParOf" srcId="{840541D2-585F-3746-BF34-E5CC9FFC5DBF}" destId="{D907D8EC-AA11-5641-A1CB-6E7B58A72E91}" srcOrd="0" destOrd="0" presId="urn:microsoft.com/office/officeart/2005/8/layout/hierarchy1"/>
    <dgm:cxn modelId="{09D7D409-D331-4714-85F3-A0D08DE263AB}" type="presParOf" srcId="{D907D8EC-AA11-5641-A1CB-6E7B58A72E91}" destId="{9CCBC439-3EA6-1340-8CF2-1FF202293721}" srcOrd="0" destOrd="0" presId="urn:microsoft.com/office/officeart/2005/8/layout/hierarchy1"/>
    <dgm:cxn modelId="{22E0E00B-D256-4BD5-9789-3FEAE2EC2BF7}" type="presParOf" srcId="{D907D8EC-AA11-5641-A1CB-6E7B58A72E91}" destId="{1792E155-AE01-E44F-A1C7-00397CB881E3}" srcOrd="1" destOrd="0" presId="urn:microsoft.com/office/officeart/2005/8/layout/hierarchy1"/>
    <dgm:cxn modelId="{DBA9A1C0-686B-43F8-A72D-1AACBA506B4B}" type="presParOf" srcId="{840541D2-585F-3746-BF34-E5CC9FFC5DBF}" destId="{75471BD8-5F17-0D4A-80A9-E80092D18BCD}" srcOrd="1" destOrd="0" presId="urn:microsoft.com/office/officeart/2005/8/layout/hierarchy1"/>
    <dgm:cxn modelId="{48389099-6FEF-473D-8164-DF8047E6D931}" type="presParOf" srcId="{CA0860F5-DA30-594E-BA61-3ED00D5D3555}" destId="{99B0971F-30CB-CC48-8F89-D4BC152E5F63}" srcOrd="2" destOrd="0" presId="urn:microsoft.com/office/officeart/2005/8/layout/hierarchy1"/>
    <dgm:cxn modelId="{9697025E-6AB8-4DA8-B277-427C930D0BF7}" type="presParOf" srcId="{CA0860F5-DA30-594E-BA61-3ED00D5D3555}" destId="{CF5F2850-8A3C-4242-AF91-BCD799622BC7}" srcOrd="3" destOrd="0" presId="urn:microsoft.com/office/officeart/2005/8/layout/hierarchy1"/>
    <dgm:cxn modelId="{9F4781E9-EBCD-4D9B-A0A2-F7E72CF3C6AE}" type="presParOf" srcId="{CF5F2850-8A3C-4242-AF91-BCD799622BC7}" destId="{81A2F160-AB68-3146-8811-9DE1C3CC4B88}" srcOrd="0" destOrd="0" presId="urn:microsoft.com/office/officeart/2005/8/layout/hierarchy1"/>
    <dgm:cxn modelId="{CF4D5F56-0258-48F8-9066-895038CA2A21}" type="presParOf" srcId="{81A2F160-AB68-3146-8811-9DE1C3CC4B88}" destId="{0B7268E4-A92E-6840-9021-832A441F2FFD}" srcOrd="0" destOrd="0" presId="urn:microsoft.com/office/officeart/2005/8/layout/hierarchy1"/>
    <dgm:cxn modelId="{790F2438-F591-4DD7-96EB-0FC425597998}" type="presParOf" srcId="{81A2F160-AB68-3146-8811-9DE1C3CC4B88}" destId="{AFA77B9D-BBA4-4D4C-8802-E230B9C14B71}" srcOrd="1" destOrd="0" presId="urn:microsoft.com/office/officeart/2005/8/layout/hierarchy1"/>
    <dgm:cxn modelId="{805DE7CF-A819-4865-A71D-61F5450A9BF4}" type="presParOf" srcId="{CF5F2850-8A3C-4242-AF91-BCD799622BC7}" destId="{D9404738-BD83-5E44-A1C3-011981578E41}" srcOrd="1" destOrd="0" presId="urn:microsoft.com/office/officeart/2005/8/layout/hierarchy1"/>
    <dgm:cxn modelId="{3CC0479F-963B-4F16-B7D3-59E328B49E34}" type="presParOf" srcId="{D9404738-BD83-5E44-A1C3-011981578E41}" destId="{66F50E73-42E6-B745-8DAA-D2E3734E3DB3}" srcOrd="0" destOrd="0" presId="urn:microsoft.com/office/officeart/2005/8/layout/hierarchy1"/>
    <dgm:cxn modelId="{1EC5D62A-15F1-4599-BE20-320A68A39AA5}" type="presParOf" srcId="{D9404738-BD83-5E44-A1C3-011981578E41}" destId="{113BFDF2-D5D6-4645-980C-C59FC02F5550}" srcOrd="1" destOrd="0" presId="urn:microsoft.com/office/officeart/2005/8/layout/hierarchy1"/>
    <dgm:cxn modelId="{6E8173DF-7EB6-45DD-82A8-937A25BDAE0A}" type="presParOf" srcId="{113BFDF2-D5D6-4645-980C-C59FC02F5550}" destId="{190C9838-2712-AB48-B1CB-3331F78A2854}" srcOrd="0" destOrd="0" presId="urn:microsoft.com/office/officeart/2005/8/layout/hierarchy1"/>
    <dgm:cxn modelId="{4D2290AC-73D9-4D93-9BCC-95573D7334BE}" type="presParOf" srcId="{190C9838-2712-AB48-B1CB-3331F78A2854}" destId="{E6281B85-34DA-B141-A8FC-98CF9BE689B9}" srcOrd="0" destOrd="0" presId="urn:microsoft.com/office/officeart/2005/8/layout/hierarchy1"/>
    <dgm:cxn modelId="{75D8F4FF-D9BF-479C-B5BA-C4E56E2535C0}" type="presParOf" srcId="{190C9838-2712-AB48-B1CB-3331F78A2854}" destId="{DFA61363-E25C-BD49-85BC-06AA50375E5D}" srcOrd="1" destOrd="0" presId="urn:microsoft.com/office/officeart/2005/8/layout/hierarchy1"/>
    <dgm:cxn modelId="{9B9E5610-FA72-4FF7-8232-F44822CB722C}" type="presParOf" srcId="{113BFDF2-D5D6-4645-980C-C59FC02F5550}" destId="{EBC660D7-CF10-704A-A935-1F7449FB2FF3}" srcOrd="1" destOrd="0" presId="urn:microsoft.com/office/officeart/2005/8/layout/hierarchy1"/>
    <dgm:cxn modelId="{DBB495BB-50C6-46A3-8491-8049D82E2C9A}" type="presParOf" srcId="{D9404738-BD83-5E44-A1C3-011981578E41}" destId="{25309999-2BF9-544B-9A05-922139DA4CA4}" srcOrd="2" destOrd="0" presId="urn:microsoft.com/office/officeart/2005/8/layout/hierarchy1"/>
    <dgm:cxn modelId="{97D18911-96F2-4345-A3C1-C9DA376A2C97}" type="presParOf" srcId="{D9404738-BD83-5E44-A1C3-011981578E41}" destId="{DCDFBF5D-55EB-8A44-8536-1F6871CB7BAE}" srcOrd="3" destOrd="0" presId="urn:microsoft.com/office/officeart/2005/8/layout/hierarchy1"/>
    <dgm:cxn modelId="{43E446A4-931F-434D-A695-730638D4796E}" type="presParOf" srcId="{DCDFBF5D-55EB-8A44-8536-1F6871CB7BAE}" destId="{4A8C4013-7757-F34D-A415-42B0DEEAF761}" srcOrd="0" destOrd="0" presId="urn:microsoft.com/office/officeart/2005/8/layout/hierarchy1"/>
    <dgm:cxn modelId="{5C7E7E18-5C50-480F-9B97-B12A3F921A33}" type="presParOf" srcId="{4A8C4013-7757-F34D-A415-42B0DEEAF761}" destId="{5A03F4AF-861B-154A-B8C7-7CCE384826B1}" srcOrd="0" destOrd="0" presId="urn:microsoft.com/office/officeart/2005/8/layout/hierarchy1"/>
    <dgm:cxn modelId="{865DFFDD-143D-4B32-AE6B-CC857FD6376A}" type="presParOf" srcId="{4A8C4013-7757-F34D-A415-42B0DEEAF761}" destId="{F69E9B7F-3E59-2A42-A6C7-4117D99CC901}" srcOrd="1" destOrd="0" presId="urn:microsoft.com/office/officeart/2005/8/layout/hierarchy1"/>
    <dgm:cxn modelId="{2F5D9F38-11DF-4AA7-8413-E54CF7ADB935}" type="presParOf" srcId="{DCDFBF5D-55EB-8A44-8536-1F6871CB7BAE}" destId="{5E35DCE1-0213-E54B-9353-85B2849C93EC}" srcOrd="1" destOrd="0" presId="urn:microsoft.com/office/officeart/2005/8/layout/hierarchy1"/>
    <dgm:cxn modelId="{C27F65EF-655E-45B4-8427-B5CE9827CC06}" type="presParOf" srcId="{D9404738-BD83-5E44-A1C3-011981578E41}" destId="{F98A81BC-C696-994B-8504-6E480BA86B80}" srcOrd="4" destOrd="0" presId="urn:microsoft.com/office/officeart/2005/8/layout/hierarchy1"/>
    <dgm:cxn modelId="{B297C6A7-AAE1-462B-A573-B626CAE4749F}" type="presParOf" srcId="{D9404738-BD83-5E44-A1C3-011981578E41}" destId="{DD808812-1578-3545-8237-BB513763D97A}" srcOrd="5" destOrd="0" presId="urn:microsoft.com/office/officeart/2005/8/layout/hierarchy1"/>
    <dgm:cxn modelId="{42DFA3A4-1BFA-4F6C-B4A3-6CE4B34E8490}" type="presParOf" srcId="{DD808812-1578-3545-8237-BB513763D97A}" destId="{C45D732D-5ED2-E840-BC2F-9AFBFCC6ECD8}" srcOrd="0" destOrd="0" presId="urn:microsoft.com/office/officeart/2005/8/layout/hierarchy1"/>
    <dgm:cxn modelId="{9F990C6A-DB17-45E6-A878-6F605234FF36}" type="presParOf" srcId="{C45D732D-5ED2-E840-BC2F-9AFBFCC6ECD8}" destId="{263B448D-78CB-1048-B61F-AD2055F61647}" srcOrd="0" destOrd="0" presId="urn:microsoft.com/office/officeart/2005/8/layout/hierarchy1"/>
    <dgm:cxn modelId="{1172519B-703F-4B72-ACD5-B5C2CBCE1BA3}" type="presParOf" srcId="{C45D732D-5ED2-E840-BC2F-9AFBFCC6ECD8}" destId="{A5B987B1-02A0-8049-B644-9E95CEE16EE4}" srcOrd="1" destOrd="0" presId="urn:microsoft.com/office/officeart/2005/8/layout/hierarchy1"/>
    <dgm:cxn modelId="{6471C69C-39BC-4227-9E42-5B5F53607263}" type="presParOf" srcId="{DD808812-1578-3545-8237-BB513763D97A}" destId="{37DCFEF6-3F4C-624F-8CA8-4D0ABCA73C4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E9E72E6-1C94-FF45-AA1E-B2E5B39BBA4E}"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FA3E85ED-D1A6-A64F-BF7F-53045EF34C66}">
      <dgm:prSet custT="1"/>
      <dgm:spPr>
        <a:solidFill>
          <a:schemeClr val="tx2">
            <a:lumMod val="60000"/>
            <a:lumOff val="40000"/>
          </a:schemeClr>
        </a:solidFill>
        <a:ln w="19050">
          <a:solidFill>
            <a:schemeClr val="bg2"/>
          </a:solidFill>
        </a:ln>
        <a:effectLst/>
      </dgm:spPr>
      <dgm:t>
        <a:bodyPr/>
        <a:lstStyle/>
        <a:p>
          <a:pPr rtl="0"/>
          <a:r>
            <a:rPr lang="en-US" sz="2400" b="1" i="0" dirty="0">
              <a:solidFill>
                <a:schemeClr val="bg1"/>
              </a:solidFill>
              <a:effectLst>
                <a:outerShdw blurRad="38100" dist="38100" dir="2700000" algn="tl">
                  <a:srgbClr val="000000">
                    <a:alpha val="43137"/>
                  </a:srgbClr>
                </a:outerShdw>
              </a:effectLst>
            </a:rPr>
            <a:t>Cloud carrier</a:t>
          </a:r>
        </a:p>
      </dgm:t>
    </dgm:pt>
    <dgm:pt modelId="{C27B35A5-63DC-9244-B886-EB683549C078}" type="parTrans" cxnId="{5A125B17-FC21-494E-90C1-C0BCEEE42B62}">
      <dgm:prSet/>
      <dgm:spPr/>
      <dgm:t>
        <a:bodyPr/>
        <a:lstStyle/>
        <a:p>
          <a:endParaRPr lang="en-US"/>
        </a:p>
      </dgm:t>
    </dgm:pt>
    <dgm:pt modelId="{C16E0F7E-FBEB-6B45-847A-7F4A6321EE0F}" type="sibTrans" cxnId="{5A125B17-FC21-494E-90C1-C0BCEEE42B62}">
      <dgm:prSet/>
      <dgm:spPr/>
      <dgm:t>
        <a:bodyPr/>
        <a:lstStyle/>
        <a:p>
          <a:endParaRPr lang="en-US"/>
        </a:p>
      </dgm:t>
    </dgm:pt>
    <dgm:pt modelId="{2581E4EA-FDAE-664A-A356-58359BEDEF15}">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A networking facility that provides connectivity and transport of cloud services between cloud consumers and CPs</a:t>
          </a:r>
        </a:p>
      </dgm:t>
    </dgm:pt>
    <dgm:pt modelId="{77431F5E-6AD6-004A-9E6F-C494B3E0419E}" type="parTrans" cxnId="{3355CE93-AEDC-7E41-8425-CD2BAF2D3FAE}">
      <dgm:prSet/>
      <dgm:spPr/>
      <dgm:t>
        <a:bodyPr/>
        <a:lstStyle/>
        <a:p>
          <a:endParaRPr lang="en-US"/>
        </a:p>
      </dgm:t>
    </dgm:pt>
    <dgm:pt modelId="{45B2DEC8-230E-8F43-BE7F-95016C499571}" type="sibTrans" cxnId="{3355CE93-AEDC-7E41-8425-CD2BAF2D3FAE}">
      <dgm:prSet/>
      <dgm:spPr/>
      <dgm:t>
        <a:bodyPr/>
        <a:lstStyle/>
        <a:p>
          <a:endParaRPr lang="en-US"/>
        </a:p>
      </dgm:t>
    </dgm:pt>
    <dgm:pt modelId="{E294FB2E-4F25-D64F-A3B1-F04B657EA1AB}">
      <dgm:prSet custT="1"/>
      <dgm:spPr>
        <a:solidFill>
          <a:schemeClr val="tx2">
            <a:lumMod val="60000"/>
            <a:lumOff val="40000"/>
          </a:schemeClr>
        </a:solidFill>
        <a:ln w="19050">
          <a:solidFill>
            <a:schemeClr val="bg2"/>
          </a:solidFill>
        </a:ln>
        <a:effectLst/>
      </dgm:spPr>
      <dgm:t>
        <a:bodyPr/>
        <a:lstStyle/>
        <a:p>
          <a:pPr rtl="0"/>
          <a:r>
            <a:rPr lang="en-US" sz="2400" b="1" i="0" dirty="0">
              <a:solidFill>
                <a:schemeClr val="bg1"/>
              </a:solidFill>
              <a:effectLst>
                <a:outerShdw blurRad="38100" dist="38100" dir="2700000" algn="tl">
                  <a:srgbClr val="000000">
                    <a:alpha val="43137"/>
                  </a:srgbClr>
                </a:outerShdw>
              </a:effectLst>
            </a:rPr>
            <a:t>Cloud broker</a:t>
          </a:r>
        </a:p>
      </dgm:t>
    </dgm:pt>
    <dgm:pt modelId="{C050D1A8-4630-6440-AFBD-FCF765C4D007}" type="parTrans" cxnId="{5455F46F-85D8-A44F-A213-424F9BC5D90E}">
      <dgm:prSet/>
      <dgm:spPr/>
      <dgm:t>
        <a:bodyPr/>
        <a:lstStyle/>
        <a:p>
          <a:endParaRPr lang="en-US"/>
        </a:p>
      </dgm:t>
    </dgm:pt>
    <dgm:pt modelId="{8197594F-C890-4F41-B447-A43668B4B179}" type="sibTrans" cxnId="{5455F46F-85D8-A44F-A213-424F9BC5D90E}">
      <dgm:prSet/>
      <dgm:spPr/>
      <dgm:t>
        <a:bodyPr/>
        <a:lstStyle/>
        <a:p>
          <a:endParaRPr lang="en-US"/>
        </a:p>
      </dgm:t>
    </dgm:pt>
    <dgm:pt modelId="{A78FDCBE-CD49-A942-8FF2-A3E6743FA9B0}">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Useful when cloud services are too complex for a cloud consumer to easily manage</a:t>
          </a:r>
        </a:p>
      </dgm:t>
    </dgm:pt>
    <dgm:pt modelId="{53DC4D6E-CF0A-DD45-B6C1-52E2BF5B4329}" type="parTrans" cxnId="{B36D0F2F-A2AB-9D48-AC63-ADA2AA4D4666}">
      <dgm:prSet/>
      <dgm:spPr/>
      <dgm:t>
        <a:bodyPr/>
        <a:lstStyle/>
        <a:p>
          <a:endParaRPr lang="en-US"/>
        </a:p>
      </dgm:t>
    </dgm:pt>
    <dgm:pt modelId="{B92EC444-D756-A246-B2D8-4EEEF3562D3A}" type="sibTrans" cxnId="{B36D0F2F-A2AB-9D48-AC63-ADA2AA4D4666}">
      <dgm:prSet/>
      <dgm:spPr/>
      <dgm:t>
        <a:bodyPr/>
        <a:lstStyle/>
        <a:p>
          <a:endParaRPr lang="en-US"/>
        </a:p>
      </dgm:t>
    </dgm:pt>
    <dgm:pt modelId="{9F0BEB30-F99C-F748-8A4D-ADBA305AA79D}">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Three areas of support can be offered by a cloud broker:</a:t>
          </a:r>
        </a:p>
      </dgm:t>
    </dgm:pt>
    <dgm:pt modelId="{753F7EEC-9F1B-4742-AAD5-6AF3DC39C640}" type="parTrans" cxnId="{8FAE8D77-66ED-0841-B660-C46259146274}">
      <dgm:prSet/>
      <dgm:spPr/>
      <dgm:t>
        <a:bodyPr/>
        <a:lstStyle/>
        <a:p>
          <a:endParaRPr lang="en-US"/>
        </a:p>
      </dgm:t>
    </dgm:pt>
    <dgm:pt modelId="{EB219461-B4FC-FC43-B962-1750D296FAA0}" type="sibTrans" cxnId="{8FAE8D77-66ED-0841-B660-C46259146274}">
      <dgm:prSet/>
      <dgm:spPr/>
      <dgm:t>
        <a:bodyPr/>
        <a:lstStyle/>
        <a:p>
          <a:endParaRPr lang="en-US"/>
        </a:p>
      </dgm:t>
    </dgm:pt>
    <dgm:pt modelId="{15C06257-E7A3-1644-A93A-8712A2EAE7A3}">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Service intermediation</a:t>
          </a:r>
        </a:p>
      </dgm:t>
    </dgm:pt>
    <dgm:pt modelId="{C31A35F8-CB46-9741-AF3A-8773DCFC214E}" type="parTrans" cxnId="{CDD6B214-649B-CF4F-A3F3-CBAF9664BC3D}">
      <dgm:prSet/>
      <dgm:spPr/>
      <dgm:t>
        <a:bodyPr/>
        <a:lstStyle/>
        <a:p>
          <a:endParaRPr lang="en-US"/>
        </a:p>
      </dgm:t>
    </dgm:pt>
    <dgm:pt modelId="{BA590180-1246-264D-B3B8-2D8E2932F368}" type="sibTrans" cxnId="{CDD6B214-649B-CF4F-A3F3-CBAF9664BC3D}">
      <dgm:prSet/>
      <dgm:spPr/>
      <dgm:t>
        <a:bodyPr/>
        <a:lstStyle/>
        <a:p>
          <a:endParaRPr lang="en-US"/>
        </a:p>
      </dgm:t>
    </dgm:pt>
    <dgm:pt modelId="{0299372F-0672-D440-B130-28AE8BE5C241}">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Value-added services such as identity management, performance reporting, and enhanced security</a:t>
          </a:r>
        </a:p>
      </dgm:t>
    </dgm:pt>
    <dgm:pt modelId="{E7476DCF-49D6-4C4B-B9E2-43FB9BDC6DCC}" type="parTrans" cxnId="{F26E017B-0D9D-1849-B53B-A7F29869A76A}">
      <dgm:prSet/>
      <dgm:spPr/>
      <dgm:t>
        <a:bodyPr/>
        <a:lstStyle/>
        <a:p>
          <a:endParaRPr lang="en-US"/>
        </a:p>
      </dgm:t>
    </dgm:pt>
    <dgm:pt modelId="{45C502A0-18DE-3C43-8F78-EABAC0587664}" type="sibTrans" cxnId="{F26E017B-0D9D-1849-B53B-A7F29869A76A}">
      <dgm:prSet/>
      <dgm:spPr/>
      <dgm:t>
        <a:bodyPr/>
        <a:lstStyle/>
        <a:p>
          <a:endParaRPr lang="en-US"/>
        </a:p>
      </dgm:t>
    </dgm:pt>
    <dgm:pt modelId="{8A5E8C04-4955-9D49-8CD5-E08958D1E526}">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Service aggregation</a:t>
          </a:r>
        </a:p>
      </dgm:t>
    </dgm:pt>
    <dgm:pt modelId="{64430CE3-FEB9-C742-B899-AC46BC70E38B}" type="parTrans" cxnId="{9673CEE8-8197-2444-AC85-E2AC0E7FDAEA}">
      <dgm:prSet/>
      <dgm:spPr/>
      <dgm:t>
        <a:bodyPr/>
        <a:lstStyle/>
        <a:p>
          <a:endParaRPr lang="en-US"/>
        </a:p>
      </dgm:t>
    </dgm:pt>
    <dgm:pt modelId="{98C8A12D-A092-8244-9A72-44BA5A3E617C}" type="sibTrans" cxnId="{9673CEE8-8197-2444-AC85-E2AC0E7FDAEA}">
      <dgm:prSet/>
      <dgm:spPr/>
      <dgm:t>
        <a:bodyPr/>
        <a:lstStyle/>
        <a:p>
          <a:endParaRPr lang="en-US"/>
        </a:p>
      </dgm:t>
    </dgm:pt>
    <dgm:pt modelId="{28CE450E-D07B-6B4B-9A21-029A41976310}">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The broker combines multiple cloud services to meet consumer needs not specifically addressed by a single CP, or to optimize performance or minimize cost</a:t>
          </a:r>
        </a:p>
      </dgm:t>
    </dgm:pt>
    <dgm:pt modelId="{786EE1AE-AB09-8F43-B7E2-617680842E5D}" type="parTrans" cxnId="{A8521D47-EC03-2244-9CB0-3A1A69F630E0}">
      <dgm:prSet/>
      <dgm:spPr/>
      <dgm:t>
        <a:bodyPr/>
        <a:lstStyle/>
        <a:p>
          <a:endParaRPr lang="en-US"/>
        </a:p>
      </dgm:t>
    </dgm:pt>
    <dgm:pt modelId="{D82846FF-4A19-C441-B031-BFFCD35F66CE}" type="sibTrans" cxnId="{A8521D47-EC03-2244-9CB0-3A1A69F630E0}">
      <dgm:prSet/>
      <dgm:spPr/>
      <dgm:t>
        <a:bodyPr/>
        <a:lstStyle/>
        <a:p>
          <a:endParaRPr lang="en-US"/>
        </a:p>
      </dgm:t>
    </dgm:pt>
    <dgm:pt modelId="{FDFD18C5-21A1-9948-A39E-F327A5460F3E}">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Service arbitrage</a:t>
          </a:r>
        </a:p>
      </dgm:t>
    </dgm:pt>
    <dgm:pt modelId="{FEC81C86-A8DE-BF45-A5A9-C1220917F411}" type="parTrans" cxnId="{96B79F92-0D0E-9741-A35F-617A02D5D561}">
      <dgm:prSet/>
      <dgm:spPr/>
      <dgm:t>
        <a:bodyPr/>
        <a:lstStyle/>
        <a:p>
          <a:endParaRPr lang="en-US"/>
        </a:p>
      </dgm:t>
    </dgm:pt>
    <dgm:pt modelId="{1881A6F8-3FD5-5344-91FA-D54E6B0E4BDF}" type="sibTrans" cxnId="{96B79F92-0D0E-9741-A35F-617A02D5D561}">
      <dgm:prSet/>
      <dgm:spPr/>
      <dgm:t>
        <a:bodyPr/>
        <a:lstStyle/>
        <a:p>
          <a:endParaRPr lang="en-US"/>
        </a:p>
      </dgm:t>
    </dgm:pt>
    <dgm:pt modelId="{443776A3-26DB-1547-B75F-39C088414B5C}">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A broker has the flexibility to choose services from multiple agencies</a:t>
          </a:r>
        </a:p>
      </dgm:t>
    </dgm:pt>
    <dgm:pt modelId="{D7DFF0F8-0EB7-D745-B4DD-A75995D64F6E}" type="parTrans" cxnId="{16B4063E-6051-5841-AD16-CA66C201CB67}">
      <dgm:prSet/>
      <dgm:spPr/>
      <dgm:t>
        <a:bodyPr/>
        <a:lstStyle/>
        <a:p>
          <a:endParaRPr lang="en-US"/>
        </a:p>
      </dgm:t>
    </dgm:pt>
    <dgm:pt modelId="{98688E81-44C3-FA4D-8554-16A7191C9904}" type="sibTrans" cxnId="{16B4063E-6051-5841-AD16-CA66C201CB67}">
      <dgm:prSet/>
      <dgm:spPr/>
      <dgm:t>
        <a:bodyPr/>
        <a:lstStyle/>
        <a:p>
          <a:endParaRPr lang="en-US"/>
        </a:p>
      </dgm:t>
    </dgm:pt>
    <dgm:pt modelId="{198FC47F-2CDA-0444-88A5-A1E62BCB1FFA}">
      <dgm:prSet custT="1"/>
      <dgm:spPr>
        <a:solidFill>
          <a:schemeClr val="tx2">
            <a:lumMod val="60000"/>
            <a:lumOff val="40000"/>
          </a:schemeClr>
        </a:solidFill>
        <a:ln w="19050">
          <a:solidFill>
            <a:schemeClr val="bg2"/>
          </a:solidFill>
        </a:ln>
        <a:effectLst/>
      </dgm:spPr>
      <dgm:t>
        <a:bodyPr/>
        <a:lstStyle/>
        <a:p>
          <a:pPr rtl="0"/>
          <a:r>
            <a:rPr lang="en-US" sz="2400" b="1" i="0" dirty="0">
              <a:solidFill>
                <a:schemeClr val="bg1"/>
              </a:solidFill>
              <a:effectLst>
                <a:outerShdw blurRad="38100" dist="38100" dir="2700000" algn="tl">
                  <a:srgbClr val="000000">
                    <a:alpha val="43137"/>
                  </a:srgbClr>
                </a:outerShdw>
              </a:effectLst>
            </a:rPr>
            <a:t>Cloud auditor</a:t>
          </a:r>
        </a:p>
      </dgm:t>
    </dgm:pt>
    <dgm:pt modelId="{B7C0EDD9-AD68-854D-814F-5D03CEDBB6C5}" type="parTrans" cxnId="{DF30219A-F8DE-094F-9DFE-A5A3AA2F41DB}">
      <dgm:prSet/>
      <dgm:spPr/>
      <dgm:t>
        <a:bodyPr/>
        <a:lstStyle/>
        <a:p>
          <a:endParaRPr lang="en-US"/>
        </a:p>
      </dgm:t>
    </dgm:pt>
    <dgm:pt modelId="{3187B11D-C104-D24C-9C2D-8A4BC25F78AA}" type="sibTrans" cxnId="{DF30219A-F8DE-094F-9DFE-A5A3AA2F41DB}">
      <dgm:prSet/>
      <dgm:spPr/>
      <dgm:t>
        <a:bodyPr/>
        <a:lstStyle/>
        <a:p>
          <a:endParaRPr lang="en-US"/>
        </a:p>
      </dgm:t>
    </dgm:pt>
    <dgm:pt modelId="{16569B39-AD42-044E-BF5F-FB03D0234FF5}">
      <dgm:prSet custT="1"/>
      <dgm:spPr>
        <a:solidFill>
          <a:schemeClr val="tx2">
            <a:lumMod val="60000"/>
            <a:lumOff val="40000"/>
          </a:schemeClr>
        </a:solidFill>
        <a:ln w="19050">
          <a:solidFill>
            <a:schemeClr val="bg2"/>
          </a:solidFill>
        </a:ln>
        <a:effectLst/>
      </dgm:spPr>
      <dgm:t>
        <a:bodyPr/>
        <a:lstStyle/>
        <a:p>
          <a:pPr rtl="0"/>
          <a:r>
            <a:rPr lang="en-US" sz="1600" b="1" i="0" dirty="0">
              <a:solidFill>
                <a:schemeClr val="tx2">
                  <a:lumMod val="10000"/>
                </a:schemeClr>
              </a:solidFill>
            </a:rPr>
            <a:t>An independent entity that can assure that the CP conforms to a set of standards</a:t>
          </a:r>
        </a:p>
      </dgm:t>
    </dgm:pt>
    <dgm:pt modelId="{0FCA78F4-4C53-274E-AEAF-EA8F5408CAB9}" type="parTrans" cxnId="{D9D91177-004D-3A45-BC88-3EF72FD03477}">
      <dgm:prSet/>
      <dgm:spPr/>
      <dgm:t>
        <a:bodyPr/>
        <a:lstStyle/>
        <a:p>
          <a:endParaRPr lang="en-US"/>
        </a:p>
      </dgm:t>
    </dgm:pt>
    <dgm:pt modelId="{395D95A6-FE1D-9041-81AE-79ED3513DF70}" type="sibTrans" cxnId="{D9D91177-004D-3A45-BC88-3EF72FD03477}">
      <dgm:prSet/>
      <dgm:spPr/>
      <dgm:t>
        <a:bodyPr/>
        <a:lstStyle/>
        <a:p>
          <a:endParaRPr lang="en-US"/>
        </a:p>
      </dgm:t>
    </dgm:pt>
    <dgm:pt modelId="{93C889D2-1F43-5D4D-9F4C-A92D9CB36DAE}" type="pres">
      <dgm:prSet presAssocID="{FE9E72E6-1C94-FF45-AA1E-B2E5B39BBA4E}" presName="diagram" presStyleCnt="0">
        <dgm:presLayoutVars>
          <dgm:dir/>
          <dgm:resizeHandles val="exact"/>
        </dgm:presLayoutVars>
      </dgm:prSet>
      <dgm:spPr/>
      <dgm:t>
        <a:bodyPr/>
        <a:lstStyle/>
        <a:p>
          <a:endParaRPr lang="en-US"/>
        </a:p>
      </dgm:t>
    </dgm:pt>
    <dgm:pt modelId="{8870ABD5-8B7B-5442-B23F-8F5E2D1FDF2E}" type="pres">
      <dgm:prSet presAssocID="{FA3E85ED-D1A6-A64F-BF7F-53045EF34C66}" presName="node" presStyleLbl="node1" presStyleIdx="0" presStyleCnt="3" custScaleX="148126" custScaleY="144285" custLinFactX="-3915" custLinFactNeighborX="-100000" custLinFactNeighborY="16883">
        <dgm:presLayoutVars>
          <dgm:bulletEnabled val="1"/>
        </dgm:presLayoutVars>
      </dgm:prSet>
      <dgm:spPr/>
      <dgm:t>
        <a:bodyPr/>
        <a:lstStyle/>
        <a:p>
          <a:endParaRPr lang="en-US"/>
        </a:p>
      </dgm:t>
    </dgm:pt>
    <dgm:pt modelId="{74F26B8C-18CB-C142-9EAE-69212C1F1D7C}" type="pres">
      <dgm:prSet presAssocID="{C16E0F7E-FBEB-6B45-847A-7F4A6321EE0F}" presName="sibTrans" presStyleCnt="0"/>
      <dgm:spPr/>
    </dgm:pt>
    <dgm:pt modelId="{561863C0-0515-7243-9EE7-35899AA684AB}" type="pres">
      <dgm:prSet presAssocID="{E294FB2E-4F25-D64F-A3B1-F04B657EA1AB}" presName="node" presStyleLbl="node1" presStyleIdx="1" presStyleCnt="3" custScaleX="282297" custScaleY="307058" custLinFactNeighborX="68012" custLinFactNeighborY="28987">
        <dgm:presLayoutVars>
          <dgm:bulletEnabled val="1"/>
        </dgm:presLayoutVars>
      </dgm:prSet>
      <dgm:spPr/>
      <dgm:t>
        <a:bodyPr/>
        <a:lstStyle/>
        <a:p>
          <a:endParaRPr lang="en-US"/>
        </a:p>
      </dgm:t>
    </dgm:pt>
    <dgm:pt modelId="{D7811F5A-A32C-574B-A128-6FE1DE536F26}" type="pres">
      <dgm:prSet presAssocID="{8197594F-C890-4F41-B447-A43668B4B179}" presName="sibTrans" presStyleCnt="0"/>
      <dgm:spPr/>
    </dgm:pt>
    <dgm:pt modelId="{F857DD8E-49BC-E14E-B63A-D1F51567791C}" type="pres">
      <dgm:prSet presAssocID="{198FC47F-2CDA-0444-88A5-A1E62BCB1FFA}" presName="node" presStyleLbl="node1" presStyleIdx="2" presStyleCnt="3" custScaleX="137032" custScaleY="144869" custLinFactY="-100000" custLinFactNeighborX="-53780" custLinFactNeighborY="-125163">
        <dgm:presLayoutVars>
          <dgm:bulletEnabled val="1"/>
        </dgm:presLayoutVars>
      </dgm:prSet>
      <dgm:spPr/>
      <dgm:t>
        <a:bodyPr/>
        <a:lstStyle/>
        <a:p>
          <a:endParaRPr lang="en-US"/>
        </a:p>
      </dgm:t>
    </dgm:pt>
  </dgm:ptLst>
  <dgm:cxnLst>
    <dgm:cxn modelId="{DF30219A-F8DE-094F-9DFE-A5A3AA2F41DB}" srcId="{FE9E72E6-1C94-FF45-AA1E-B2E5B39BBA4E}" destId="{198FC47F-2CDA-0444-88A5-A1E62BCB1FFA}" srcOrd="2" destOrd="0" parTransId="{B7C0EDD9-AD68-854D-814F-5D03CEDBB6C5}" sibTransId="{3187B11D-C104-D24C-9C2D-8A4BC25F78AA}"/>
    <dgm:cxn modelId="{F26E017B-0D9D-1849-B53B-A7F29869A76A}" srcId="{15C06257-E7A3-1644-A93A-8712A2EAE7A3}" destId="{0299372F-0672-D440-B130-28AE8BE5C241}" srcOrd="0" destOrd="0" parTransId="{E7476DCF-49D6-4C4B-B9E2-43FB9BDC6DCC}" sibTransId="{45C502A0-18DE-3C43-8F78-EABAC0587664}"/>
    <dgm:cxn modelId="{13DB04EA-54B1-44A3-9AD0-23FC3C88C9F4}" type="presOf" srcId="{8A5E8C04-4955-9D49-8CD5-E08958D1E526}" destId="{561863C0-0515-7243-9EE7-35899AA684AB}" srcOrd="0" destOrd="5" presId="urn:microsoft.com/office/officeart/2005/8/layout/default"/>
    <dgm:cxn modelId="{96B79F92-0D0E-9741-A35F-617A02D5D561}" srcId="{9F0BEB30-F99C-F748-8A4D-ADBA305AA79D}" destId="{FDFD18C5-21A1-9948-A39E-F327A5460F3E}" srcOrd="2" destOrd="0" parTransId="{FEC81C86-A8DE-BF45-A5A9-C1220917F411}" sibTransId="{1881A6F8-3FD5-5344-91FA-D54E6B0E4BDF}"/>
    <dgm:cxn modelId="{A5702709-2681-43FD-BDC6-94DF32CB12A3}" type="presOf" srcId="{E294FB2E-4F25-D64F-A3B1-F04B657EA1AB}" destId="{561863C0-0515-7243-9EE7-35899AA684AB}" srcOrd="0" destOrd="0" presId="urn:microsoft.com/office/officeart/2005/8/layout/default"/>
    <dgm:cxn modelId="{1A5F99E3-EB3D-4E91-BABF-45CC2DE3FCDB}" type="presOf" srcId="{0299372F-0672-D440-B130-28AE8BE5C241}" destId="{561863C0-0515-7243-9EE7-35899AA684AB}" srcOrd="0" destOrd="4" presId="urn:microsoft.com/office/officeart/2005/8/layout/default"/>
    <dgm:cxn modelId="{5A125B17-FC21-494E-90C1-C0BCEEE42B62}" srcId="{FE9E72E6-1C94-FF45-AA1E-B2E5B39BBA4E}" destId="{FA3E85ED-D1A6-A64F-BF7F-53045EF34C66}" srcOrd="0" destOrd="0" parTransId="{C27B35A5-63DC-9244-B886-EB683549C078}" sibTransId="{C16E0F7E-FBEB-6B45-847A-7F4A6321EE0F}"/>
    <dgm:cxn modelId="{B36D0F2F-A2AB-9D48-AC63-ADA2AA4D4666}" srcId="{E294FB2E-4F25-D64F-A3B1-F04B657EA1AB}" destId="{A78FDCBE-CD49-A942-8FF2-A3E6743FA9B0}" srcOrd="0" destOrd="0" parTransId="{53DC4D6E-CF0A-DD45-B6C1-52E2BF5B4329}" sibTransId="{B92EC444-D756-A246-B2D8-4EEEF3562D3A}"/>
    <dgm:cxn modelId="{3355CE93-AEDC-7E41-8425-CD2BAF2D3FAE}" srcId="{FA3E85ED-D1A6-A64F-BF7F-53045EF34C66}" destId="{2581E4EA-FDAE-664A-A356-58359BEDEF15}" srcOrd="0" destOrd="0" parTransId="{77431F5E-6AD6-004A-9E6F-C494B3E0419E}" sibTransId="{45B2DEC8-230E-8F43-BE7F-95016C499571}"/>
    <dgm:cxn modelId="{B85D7690-CA03-4C80-988E-3C7950F02532}" type="presOf" srcId="{2581E4EA-FDAE-664A-A356-58359BEDEF15}" destId="{8870ABD5-8B7B-5442-B23F-8F5E2D1FDF2E}" srcOrd="0" destOrd="1" presId="urn:microsoft.com/office/officeart/2005/8/layout/default"/>
    <dgm:cxn modelId="{49E16F34-7A0E-4D58-B413-6C23EEB4FD79}" type="presOf" srcId="{FDFD18C5-21A1-9948-A39E-F327A5460F3E}" destId="{561863C0-0515-7243-9EE7-35899AA684AB}" srcOrd="0" destOrd="7" presId="urn:microsoft.com/office/officeart/2005/8/layout/default"/>
    <dgm:cxn modelId="{F2CDF54C-C49C-4004-895F-26242A5CE8A1}" type="presOf" srcId="{9F0BEB30-F99C-F748-8A4D-ADBA305AA79D}" destId="{561863C0-0515-7243-9EE7-35899AA684AB}" srcOrd="0" destOrd="2" presId="urn:microsoft.com/office/officeart/2005/8/layout/default"/>
    <dgm:cxn modelId="{EA53387A-A56D-49CA-9051-B76A6C0B39CE}" type="presOf" srcId="{28CE450E-D07B-6B4B-9A21-029A41976310}" destId="{561863C0-0515-7243-9EE7-35899AA684AB}" srcOrd="0" destOrd="6" presId="urn:microsoft.com/office/officeart/2005/8/layout/default"/>
    <dgm:cxn modelId="{8AE402D7-49BB-4E44-B33D-F7A3B8E43A0D}" type="presOf" srcId="{443776A3-26DB-1547-B75F-39C088414B5C}" destId="{561863C0-0515-7243-9EE7-35899AA684AB}" srcOrd="0" destOrd="8" presId="urn:microsoft.com/office/officeart/2005/8/layout/default"/>
    <dgm:cxn modelId="{B9FC01EC-2B19-45F1-A423-611392BEE2F6}" type="presOf" srcId="{198FC47F-2CDA-0444-88A5-A1E62BCB1FFA}" destId="{F857DD8E-49BC-E14E-B63A-D1F51567791C}" srcOrd="0" destOrd="0" presId="urn:microsoft.com/office/officeart/2005/8/layout/default"/>
    <dgm:cxn modelId="{2F8394A9-5FDD-4430-8331-C3A36D816E2C}" type="presOf" srcId="{FE9E72E6-1C94-FF45-AA1E-B2E5B39BBA4E}" destId="{93C889D2-1F43-5D4D-9F4C-A92D9CB36DAE}" srcOrd="0" destOrd="0" presId="urn:microsoft.com/office/officeart/2005/8/layout/default"/>
    <dgm:cxn modelId="{5455F46F-85D8-A44F-A213-424F9BC5D90E}" srcId="{FE9E72E6-1C94-FF45-AA1E-B2E5B39BBA4E}" destId="{E294FB2E-4F25-D64F-A3B1-F04B657EA1AB}" srcOrd="1" destOrd="0" parTransId="{C050D1A8-4630-6440-AFBD-FCF765C4D007}" sibTransId="{8197594F-C890-4F41-B447-A43668B4B179}"/>
    <dgm:cxn modelId="{9673CEE8-8197-2444-AC85-E2AC0E7FDAEA}" srcId="{9F0BEB30-F99C-F748-8A4D-ADBA305AA79D}" destId="{8A5E8C04-4955-9D49-8CD5-E08958D1E526}" srcOrd="1" destOrd="0" parTransId="{64430CE3-FEB9-C742-B899-AC46BC70E38B}" sibTransId="{98C8A12D-A092-8244-9A72-44BA5A3E617C}"/>
    <dgm:cxn modelId="{9541227D-A6B9-4031-903A-0287EB66E07A}" type="presOf" srcId="{A78FDCBE-CD49-A942-8FF2-A3E6743FA9B0}" destId="{561863C0-0515-7243-9EE7-35899AA684AB}" srcOrd="0" destOrd="1" presId="urn:microsoft.com/office/officeart/2005/8/layout/default"/>
    <dgm:cxn modelId="{A8521D47-EC03-2244-9CB0-3A1A69F630E0}" srcId="{8A5E8C04-4955-9D49-8CD5-E08958D1E526}" destId="{28CE450E-D07B-6B4B-9A21-029A41976310}" srcOrd="0" destOrd="0" parTransId="{786EE1AE-AB09-8F43-B7E2-617680842E5D}" sibTransId="{D82846FF-4A19-C441-B031-BFFCD35F66CE}"/>
    <dgm:cxn modelId="{470B646F-0030-4CEF-9E2B-383516F892E4}" type="presOf" srcId="{FA3E85ED-D1A6-A64F-BF7F-53045EF34C66}" destId="{8870ABD5-8B7B-5442-B23F-8F5E2D1FDF2E}" srcOrd="0" destOrd="0" presId="urn:microsoft.com/office/officeart/2005/8/layout/default"/>
    <dgm:cxn modelId="{8FAE8D77-66ED-0841-B660-C46259146274}" srcId="{E294FB2E-4F25-D64F-A3B1-F04B657EA1AB}" destId="{9F0BEB30-F99C-F748-8A4D-ADBA305AA79D}" srcOrd="1" destOrd="0" parTransId="{753F7EEC-9F1B-4742-AAD5-6AF3DC39C640}" sibTransId="{EB219461-B4FC-FC43-B962-1750D296FAA0}"/>
    <dgm:cxn modelId="{D9D91177-004D-3A45-BC88-3EF72FD03477}" srcId="{198FC47F-2CDA-0444-88A5-A1E62BCB1FFA}" destId="{16569B39-AD42-044E-BF5F-FB03D0234FF5}" srcOrd="0" destOrd="0" parTransId="{0FCA78F4-4C53-274E-AEAF-EA8F5408CAB9}" sibTransId="{395D95A6-FE1D-9041-81AE-79ED3513DF70}"/>
    <dgm:cxn modelId="{16B4063E-6051-5841-AD16-CA66C201CB67}" srcId="{FDFD18C5-21A1-9948-A39E-F327A5460F3E}" destId="{443776A3-26DB-1547-B75F-39C088414B5C}" srcOrd="0" destOrd="0" parTransId="{D7DFF0F8-0EB7-D745-B4DD-A75995D64F6E}" sibTransId="{98688E81-44C3-FA4D-8554-16A7191C9904}"/>
    <dgm:cxn modelId="{9D41791D-FCA9-4402-87B6-920B09DE32DD}" type="presOf" srcId="{16569B39-AD42-044E-BF5F-FB03D0234FF5}" destId="{F857DD8E-49BC-E14E-B63A-D1F51567791C}" srcOrd="0" destOrd="1" presId="urn:microsoft.com/office/officeart/2005/8/layout/default"/>
    <dgm:cxn modelId="{CDD6B214-649B-CF4F-A3F3-CBAF9664BC3D}" srcId="{9F0BEB30-F99C-F748-8A4D-ADBA305AA79D}" destId="{15C06257-E7A3-1644-A93A-8712A2EAE7A3}" srcOrd="0" destOrd="0" parTransId="{C31A35F8-CB46-9741-AF3A-8773DCFC214E}" sibTransId="{BA590180-1246-264D-B3B8-2D8E2932F368}"/>
    <dgm:cxn modelId="{B225AC9D-A4F1-4082-98E1-965B19BE3DB2}" type="presOf" srcId="{15C06257-E7A3-1644-A93A-8712A2EAE7A3}" destId="{561863C0-0515-7243-9EE7-35899AA684AB}" srcOrd="0" destOrd="3" presId="urn:microsoft.com/office/officeart/2005/8/layout/default"/>
    <dgm:cxn modelId="{DCB5A666-5B59-4170-A94A-6AFACF8C056A}" type="presParOf" srcId="{93C889D2-1F43-5D4D-9F4C-A92D9CB36DAE}" destId="{8870ABD5-8B7B-5442-B23F-8F5E2D1FDF2E}" srcOrd="0" destOrd="0" presId="urn:microsoft.com/office/officeart/2005/8/layout/default"/>
    <dgm:cxn modelId="{846EB3EE-94BB-49D5-B38F-636BB1EE915D}" type="presParOf" srcId="{93C889D2-1F43-5D4D-9F4C-A92D9CB36DAE}" destId="{74F26B8C-18CB-C142-9EAE-69212C1F1D7C}" srcOrd="1" destOrd="0" presId="urn:microsoft.com/office/officeart/2005/8/layout/default"/>
    <dgm:cxn modelId="{8296D35F-02A9-4DEB-8456-6156D68BEE2E}" type="presParOf" srcId="{93C889D2-1F43-5D4D-9F4C-A92D9CB36DAE}" destId="{561863C0-0515-7243-9EE7-35899AA684AB}" srcOrd="2" destOrd="0" presId="urn:microsoft.com/office/officeart/2005/8/layout/default"/>
    <dgm:cxn modelId="{B3B2FB45-0465-462A-A199-E5C3CC25D47E}" type="presParOf" srcId="{93C889D2-1F43-5D4D-9F4C-A92D9CB36DAE}" destId="{D7811F5A-A32C-574B-A128-6FE1DE536F26}" srcOrd="3" destOrd="0" presId="urn:microsoft.com/office/officeart/2005/8/layout/default"/>
    <dgm:cxn modelId="{D974631B-62F9-40A0-9199-A9EF45B5728F}" type="presParOf" srcId="{93C889D2-1F43-5D4D-9F4C-A92D9CB36DAE}" destId="{F857DD8E-49BC-E14E-B63A-D1F51567791C}"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886BA2F-7FC4-3543-9529-FCD9D5F8C7DC}"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A686D35F-93D0-1343-B6C0-EA4B4F82A73B}">
      <dgm:prSet phldrT="[Text]"/>
      <dgm:spPr/>
      <dgm:t>
        <a:bodyPr/>
        <a:lstStyle/>
        <a:p>
          <a:r>
            <a:rPr lang="en-US" b="1" i="0" dirty="0">
              <a:solidFill>
                <a:schemeClr val="tx1"/>
              </a:solidFill>
            </a:rPr>
            <a:t>Multi-instance model</a:t>
          </a:r>
        </a:p>
      </dgm:t>
    </dgm:pt>
    <dgm:pt modelId="{9405221B-CE54-4A46-A2E9-11D7D840019B}" type="parTrans" cxnId="{4C1A7C67-4F61-CA49-A1A7-1003A5D7E310}">
      <dgm:prSet/>
      <dgm:spPr/>
      <dgm:t>
        <a:bodyPr/>
        <a:lstStyle/>
        <a:p>
          <a:endParaRPr lang="en-US"/>
        </a:p>
      </dgm:t>
    </dgm:pt>
    <dgm:pt modelId="{B54203DF-C3CE-1A46-9DAD-70101D5401F4}" type="sibTrans" cxnId="{4C1A7C67-4F61-CA49-A1A7-1003A5D7E310}">
      <dgm:prSet/>
      <dgm:spPr/>
      <dgm:t>
        <a:bodyPr/>
        <a:lstStyle/>
        <a:p>
          <a:endParaRPr lang="en-US"/>
        </a:p>
      </dgm:t>
    </dgm:pt>
    <dgm:pt modelId="{F7FE76E0-1DEE-004F-A924-5BA037375276}">
      <dgm:prSet/>
      <dgm:spPr/>
      <dgm:t>
        <a:bodyPr/>
        <a:lstStyle/>
        <a:p>
          <a:r>
            <a:rPr lang="en-US" dirty="0">
              <a:solidFill>
                <a:schemeClr val="tx2">
                  <a:lumMod val="10000"/>
                </a:schemeClr>
              </a:solidFill>
            </a:rPr>
            <a:t>Provides a unique Database Management-System (DBMS) running on a virtual machine instance for each cloud subscriber</a:t>
          </a:r>
        </a:p>
      </dgm:t>
    </dgm:pt>
    <dgm:pt modelId="{1BE5CDEA-5615-274B-90D5-486EAE71F898}" type="parTrans" cxnId="{6FC2D979-DAE2-B542-BB75-24DE722EEE16}">
      <dgm:prSet/>
      <dgm:spPr/>
      <dgm:t>
        <a:bodyPr/>
        <a:lstStyle/>
        <a:p>
          <a:endParaRPr lang="en-US"/>
        </a:p>
      </dgm:t>
    </dgm:pt>
    <dgm:pt modelId="{BC6B2323-66E4-554A-9C83-B434A16AF7B7}" type="sibTrans" cxnId="{6FC2D979-DAE2-B542-BB75-24DE722EEE16}">
      <dgm:prSet/>
      <dgm:spPr/>
      <dgm:t>
        <a:bodyPr/>
        <a:lstStyle/>
        <a:p>
          <a:endParaRPr lang="en-US"/>
        </a:p>
      </dgm:t>
    </dgm:pt>
    <dgm:pt modelId="{73107AE3-41D0-C744-A75B-3ED54EE8DA40}">
      <dgm:prSet/>
      <dgm:spPr/>
      <dgm:t>
        <a:bodyPr/>
        <a:lstStyle/>
        <a:p>
          <a:r>
            <a:rPr lang="en-US" dirty="0">
              <a:solidFill>
                <a:schemeClr val="tx2">
                  <a:lumMod val="10000"/>
                </a:schemeClr>
              </a:solidFill>
            </a:rPr>
            <a:t>This gives the subscriber complete control over role definition, user authorization, and other administrative tasks related to security</a:t>
          </a:r>
        </a:p>
      </dgm:t>
    </dgm:pt>
    <dgm:pt modelId="{8701A086-1EAD-A444-B96D-077E00BAB355}" type="parTrans" cxnId="{0817F8C0-D5E4-9F48-B51A-29EDE8C3BF95}">
      <dgm:prSet/>
      <dgm:spPr/>
      <dgm:t>
        <a:bodyPr/>
        <a:lstStyle/>
        <a:p>
          <a:endParaRPr lang="en-US"/>
        </a:p>
      </dgm:t>
    </dgm:pt>
    <dgm:pt modelId="{9F900D66-7816-6640-AD6C-C386F1E01DBE}" type="sibTrans" cxnId="{0817F8C0-D5E4-9F48-B51A-29EDE8C3BF95}">
      <dgm:prSet/>
      <dgm:spPr/>
      <dgm:t>
        <a:bodyPr/>
        <a:lstStyle/>
        <a:p>
          <a:endParaRPr lang="en-US"/>
        </a:p>
      </dgm:t>
    </dgm:pt>
    <dgm:pt modelId="{FC907613-E1F2-0144-AFCA-386C844B2A12}">
      <dgm:prSet/>
      <dgm:spPr/>
      <dgm:t>
        <a:bodyPr/>
        <a:lstStyle/>
        <a:p>
          <a:r>
            <a:rPr lang="en-US" b="1" i="0" dirty="0">
              <a:solidFill>
                <a:schemeClr val="tx1"/>
              </a:solidFill>
            </a:rPr>
            <a:t>Multi-tenant model</a:t>
          </a:r>
        </a:p>
      </dgm:t>
    </dgm:pt>
    <dgm:pt modelId="{D28EC172-E386-6848-AA32-9FF5A138E6C2}" type="parTrans" cxnId="{B1C01722-C7A9-9442-8655-A9532DB01048}">
      <dgm:prSet/>
      <dgm:spPr/>
      <dgm:t>
        <a:bodyPr/>
        <a:lstStyle/>
        <a:p>
          <a:endParaRPr lang="en-US"/>
        </a:p>
      </dgm:t>
    </dgm:pt>
    <dgm:pt modelId="{54923525-9297-3D44-AC6C-61492EA2E9CD}" type="sibTrans" cxnId="{B1C01722-C7A9-9442-8655-A9532DB01048}">
      <dgm:prSet/>
      <dgm:spPr/>
      <dgm:t>
        <a:bodyPr/>
        <a:lstStyle/>
        <a:p>
          <a:endParaRPr lang="en-US"/>
        </a:p>
      </dgm:t>
    </dgm:pt>
    <dgm:pt modelId="{0430B2D8-55E9-4146-AABB-980B15F3B65C}">
      <dgm:prSet/>
      <dgm:spPr/>
      <dgm:t>
        <a:bodyPr/>
        <a:lstStyle/>
        <a:p>
          <a:r>
            <a:rPr lang="en-US" dirty="0">
              <a:solidFill>
                <a:schemeClr val="tx2">
                  <a:lumMod val="10000"/>
                </a:schemeClr>
              </a:solidFill>
            </a:rPr>
            <a:t>Provides a predefined environment for the cloud subscriber that is shared with other tenants, typically through tagging data with a subscriber identifier </a:t>
          </a:r>
        </a:p>
      </dgm:t>
    </dgm:pt>
    <dgm:pt modelId="{668AC87D-C231-684B-8ED8-22E62EC99E16}" type="parTrans" cxnId="{1DB21004-6D89-9A49-B617-308C02E55067}">
      <dgm:prSet/>
      <dgm:spPr/>
      <dgm:t>
        <a:bodyPr/>
        <a:lstStyle/>
        <a:p>
          <a:endParaRPr lang="en-US"/>
        </a:p>
      </dgm:t>
    </dgm:pt>
    <dgm:pt modelId="{FA466C26-F64D-124C-BACF-EB617426A716}" type="sibTrans" cxnId="{1DB21004-6D89-9A49-B617-308C02E55067}">
      <dgm:prSet/>
      <dgm:spPr/>
      <dgm:t>
        <a:bodyPr/>
        <a:lstStyle/>
        <a:p>
          <a:endParaRPr lang="en-US"/>
        </a:p>
      </dgm:t>
    </dgm:pt>
    <dgm:pt modelId="{CA6B6271-2BF2-8C4B-A77F-FB4235642AB2}">
      <dgm:prSet/>
      <dgm:spPr/>
      <dgm:t>
        <a:bodyPr/>
        <a:lstStyle/>
        <a:p>
          <a:r>
            <a:rPr lang="en-US" dirty="0">
              <a:solidFill>
                <a:schemeClr val="tx2">
                  <a:lumMod val="10000"/>
                </a:schemeClr>
              </a:solidFill>
            </a:rPr>
            <a:t>Tagging gives the appearance of exclusive use of the instance, but relies on the CP to establish and maintain a sound secure database environment</a:t>
          </a:r>
        </a:p>
      </dgm:t>
    </dgm:pt>
    <dgm:pt modelId="{F0652C2B-3C77-7548-A0C7-26E20F1C1455}" type="parTrans" cxnId="{975C8756-F125-2D4E-A65D-9B85DACCBC0D}">
      <dgm:prSet/>
      <dgm:spPr/>
      <dgm:t>
        <a:bodyPr/>
        <a:lstStyle/>
        <a:p>
          <a:endParaRPr lang="en-US"/>
        </a:p>
      </dgm:t>
    </dgm:pt>
    <dgm:pt modelId="{0955A857-13BC-554E-85DA-0B466E9DD9F8}" type="sibTrans" cxnId="{975C8756-F125-2D4E-A65D-9B85DACCBC0D}">
      <dgm:prSet/>
      <dgm:spPr/>
      <dgm:t>
        <a:bodyPr/>
        <a:lstStyle/>
        <a:p>
          <a:endParaRPr lang="en-US"/>
        </a:p>
      </dgm:t>
    </dgm:pt>
    <dgm:pt modelId="{AB38E657-7801-524F-AE2A-C0BD33267C33}" type="pres">
      <dgm:prSet presAssocID="{D886BA2F-7FC4-3543-9529-FCD9D5F8C7DC}" presName="linear" presStyleCnt="0">
        <dgm:presLayoutVars>
          <dgm:dir/>
          <dgm:animLvl val="lvl"/>
          <dgm:resizeHandles val="exact"/>
        </dgm:presLayoutVars>
      </dgm:prSet>
      <dgm:spPr/>
      <dgm:t>
        <a:bodyPr/>
        <a:lstStyle/>
        <a:p>
          <a:endParaRPr lang="en-US"/>
        </a:p>
      </dgm:t>
    </dgm:pt>
    <dgm:pt modelId="{90D91B0E-4718-004F-A52C-98B5C2E3B896}" type="pres">
      <dgm:prSet presAssocID="{A686D35F-93D0-1343-B6C0-EA4B4F82A73B}" presName="parentLin" presStyleCnt="0"/>
      <dgm:spPr/>
    </dgm:pt>
    <dgm:pt modelId="{6B0E471F-3AC2-3F4A-B05A-227A2DA5D1F9}" type="pres">
      <dgm:prSet presAssocID="{A686D35F-93D0-1343-B6C0-EA4B4F82A73B}" presName="parentLeftMargin" presStyleLbl="node1" presStyleIdx="0" presStyleCnt="2"/>
      <dgm:spPr/>
      <dgm:t>
        <a:bodyPr/>
        <a:lstStyle/>
        <a:p>
          <a:endParaRPr lang="en-US"/>
        </a:p>
      </dgm:t>
    </dgm:pt>
    <dgm:pt modelId="{34373A28-5844-E844-80AD-BF44751033DE}" type="pres">
      <dgm:prSet presAssocID="{A686D35F-93D0-1343-B6C0-EA4B4F82A73B}" presName="parentText" presStyleLbl="node1" presStyleIdx="0" presStyleCnt="2">
        <dgm:presLayoutVars>
          <dgm:chMax val="0"/>
          <dgm:bulletEnabled val="1"/>
        </dgm:presLayoutVars>
      </dgm:prSet>
      <dgm:spPr/>
      <dgm:t>
        <a:bodyPr/>
        <a:lstStyle/>
        <a:p>
          <a:endParaRPr lang="en-US"/>
        </a:p>
      </dgm:t>
    </dgm:pt>
    <dgm:pt modelId="{2992CD62-37EE-F64C-A390-CC751FFD6A72}" type="pres">
      <dgm:prSet presAssocID="{A686D35F-93D0-1343-B6C0-EA4B4F82A73B}" presName="negativeSpace" presStyleCnt="0"/>
      <dgm:spPr/>
    </dgm:pt>
    <dgm:pt modelId="{A8D39F38-B7CB-0946-8D65-984FB36982C0}" type="pres">
      <dgm:prSet presAssocID="{A686D35F-93D0-1343-B6C0-EA4B4F82A73B}" presName="childText" presStyleLbl="conFgAcc1" presStyleIdx="0" presStyleCnt="2">
        <dgm:presLayoutVars>
          <dgm:bulletEnabled val="1"/>
        </dgm:presLayoutVars>
      </dgm:prSet>
      <dgm:spPr/>
      <dgm:t>
        <a:bodyPr/>
        <a:lstStyle/>
        <a:p>
          <a:endParaRPr lang="en-US"/>
        </a:p>
      </dgm:t>
    </dgm:pt>
    <dgm:pt modelId="{55ED7758-A480-2748-8D7F-584DF9A912F5}" type="pres">
      <dgm:prSet presAssocID="{B54203DF-C3CE-1A46-9DAD-70101D5401F4}" presName="spaceBetweenRectangles" presStyleCnt="0"/>
      <dgm:spPr/>
    </dgm:pt>
    <dgm:pt modelId="{E1692069-0E10-6D4C-9E63-8915AFA84DE4}" type="pres">
      <dgm:prSet presAssocID="{FC907613-E1F2-0144-AFCA-386C844B2A12}" presName="parentLin" presStyleCnt="0"/>
      <dgm:spPr/>
    </dgm:pt>
    <dgm:pt modelId="{E0A9D7F5-0DBC-EC46-ABCA-74510796ED78}" type="pres">
      <dgm:prSet presAssocID="{FC907613-E1F2-0144-AFCA-386C844B2A12}" presName="parentLeftMargin" presStyleLbl="node1" presStyleIdx="0" presStyleCnt="2"/>
      <dgm:spPr/>
      <dgm:t>
        <a:bodyPr/>
        <a:lstStyle/>
        <a:p>
          <a:endParaRPr lang="en-US"/>
        </a:p>
      </dgm:t>
    </dgm:pt>
    <dgm:pt modelId="{2EF2C0B1-4C35-284C-A2F1-E5B27F6A2B4D}" type="pres">
      <dgm:prSet presAssocID="{FC907613-E1F2-0144-AFCA-386C844B2A12}" presName="parentText" presStyleLbl="node1" presStyleIdx="1" presStyleCnt="2">
        <dgm:presLayoutVars>
          <dgm:chMax val="0"/>
          <dgm:bulletEnabled val="1"/>
        </dgm:presLayoutVars>
      </dgm:prSet>
      <dgm:spPr/>
      <dgm:t>
        <a:bodyPr/>
        <a:lstStyle/>
        <a:p>
          <a:endParaRPr lang="en-US"/>
        </a:p>
      </dgm:t>
    </dgm:pt>
    <dgm:pt modelId="{21B14105-3A7C-C44B-8268-ACC416530BC4}" type="pres">
      <dgm:prSet presAssocID="{FC907613-E1F2-0144-AFCA-386C844B2A12}" presName="negativeSpace" presStyleCnt="0"/>
      <dgm:spPr/>
    </dgm:pt>
    <dgm:pt modelId="{9FDE540F-9BB5-BC4D-A82E-DE03B169A362}" type="pres">
      <dgm:prSet presAssocID="{FC907613-E1F2-0144-AFCA-386C844B2A12}" presName="childText" presStyleLbl="conFgAcc1" presStyleIdx="1" presStyleCnt="2">
        <dgm:presLayoutVars>
          <dgm:bulletEnabled val="1"/>
        </dgm:presLayoutVars>
      </dgm:prSet>
      <dgm:spPr/>
      <dgm:t>
        <a:bodyPr/>
        <a:lstStyle/>
        <a:p>
          <a:endParaRPr lang="en-US"/>
        </a:p>
      </dgm:t>
    </dgm:pt>
  </dgm:ptLst>
  <dgm:cxnLst>
    <dgm:cxn modelId="{9F317F29-C921-452C-B117-0EF53754DE93}" type="presOf" srcId="{FC907613-E1F2-0144-AFCA-386C844B2A12}" destId="{2EF2C0B1-4C35-284C-A2F1-E5B27F6A2B4D}" srcOrd="1" destOrd="0" presId="urn:microsoft.com/office/officeart/2005/8/layout/list1"/>
    <dgm:cxn modelId="{9F064A99-7FE9-4F7E-93B5-F382AC225B11}" type="presOf" srcId="{CA6B6271-2BF2-8C4B-A77F-FB4235642AB2}" destId="{9FDE540F-9BB5-BC4D-A82E-DE03B169A362}" srcOrd="0" destOrd="1" presId="urn:microsoft.com/office/officeart/2005/8/layout/list1"/>
    <dgm:cxn modelId="{6FC2D979-DAE2-B542-BB75-24DE722EEE16}" srcId="{A686D35F-93D0-1343-B6C0-EA4B4F82A73B}" destId="{F7FE76E0-1DEE-004F-A924-5BA037375276}" srcOrd="0" destOrd="0" parTransId="{1BE5CDEA-5615-274B-90D5-486EAE71F898}" sibTransId="{BC6B2323-66E4-554A-9C83-B434A16AF7B7}"/>
    <dgm:cxn modelId="{975C8756-F125-2D4E-A65D-9B85DACCBC0D}" srcId="{FC907613-E1F2-0144-AFCA-386C844B2A12}" destId="{CA6B6271-2BF2-8C4B-A77F-FB4235642AB2}" srcOrd="1" destOrd="0" parTransId="{F0652C2B-3C77-7548-A0C7-26E20F1C1455}" sibTransId="{0955A857-13BC-554E-85DA-0B466E9DD9F8}"/>
    <dgm:cxn modelId="{F9BF02A9-17FA-4BAC-AF90-017D0C3F17A9}" type="presOf" srcId="{0430B2D8-55E9-4146-AABB-980B15F3B65C}" destId="{9FDE540F-9BB5-BC4D-A82E-DE03B169A362}" srcOrd="0" destOrd="0" presId="urn:microsoft.com/office/officeart/2005/8/layout/list1"/>
    <dgm:cxn modelId="{53C08B6D-EA2D-4114-A990-CEFCE7651805}" type="presOf" srcId="{FC907613-E1F2-0144-AFCA-386C844B2A12}" destId="{E0A9D7F5-0DBC-EC46-ABCA-74510796ED78}" srcOrd="0" destOrd="0" presId="urn:microsoft.com/office/officeart/2005/8/layout/list1"/>
    <dgm:cxn modelId="{1DB21004-6D89-9A49-B617-308C02E55067}" srcId="{FC907613-E1F2-0144-AFCA-386C844B2A12}" destId="{0430B2D8-55E9-4146-AABB-980B15F3B65C}" srcOrd="0" destOrd="0" parTransId="{668AC87D-C231-684B-8ED8-22E62EC99E16}" sibTransId="{FA466C26-F64D-124C-BACF-EB617426A716}"/>
    <dgm:cxn modelId="{52FFB20F-446C-42BE-8AB6-38CFA87D35D4}" type="presOf" srcId="{F7FE76E0-1DEE-004F-A924-5BA037375276}" destId="{A8D39F38-B7CB-0946-8D65-984FB36982C0}" srcOrd="0" destOrd="0" presId="urn:microsoft.com/office/officeart/2005/8/layout/list1"/>
    <dgm:cxn modelId="{0817F8C0-D5E4-9F48-B51A-29EDE8C3BF95}" srcId="{A686D35F-93D0-1343-B6C0-EA4B4F82A73B}" destId="{73107AE3-41D0-C744-A75B-3ED54EE8DA40}" srcOrd="1" destOrd="0" parTransId="{8701A086-1EAD-A444-B96D-077E00BAB355}" sibTransId="{9F900D66-7816-6640-AD6C-C386F1E01DBE}"/>
    <dgm:cxn modelId="{B1C01722-C7A9-9442-8655-A9532DB01048}" srcId="{D886BA2F-7FC4-3543-9529-FCD9D5F8C7DC}" destId="{FC907613-E1F2-0144-AFCA-386C844B2A12}" srcOrd="1" destOrd="0" parTransId="{D28EC172-E386-6848-AA32-9FF5A138E6C2}" sibTransId="{54923525-9297-3D44-AC6C-61492EA2E9CD}"/>
    <dgm:cxn modelId="{D628EF7D-6C05-4B93-977D-16B217C7FF19}" type="presOf" srcId="{D886BA2F-7FC4-3543-9529-FCD9D5F8C7DC}" destId="{AB38E657-7801-524F-AE2A-C0BD33267C33}" srcOrd="0" destOrd="0" presId="urn:microsoft.com/office/officeart/2005/8/layout/list1"/>
    <dgm:cxn modelId="{97E5829C-569E-41EC-970E-21F57F55E88D}" type="presOf" srcId="{A686D35F-93D0-1343-B6C0-EA4B4F82A73B}" destId="{34373A28-5844-E844-80AD-BF44751033DE}" srcOrd="1" destOrd="0" presId="urn:microsoft.com/office/officeart/2005/8/layout/list1"/>
    <dgm:cxn modelId="{662B90EC-93FB-4879-8D00-A6F65D0B72C7}" type="presOf" srcId="{73107AE3-41D0-C744-A75B-3ED54EE8DA40}" destId="{A8D39F38-B7CB-0946-8D65-984FB36982C0}" srcOrd="0" destOrd="1" presId="urn:microsoft.com/office/officeart/2005/8/layout/list1"/>
    <dgm:cxn modelId="{E2F7A877-7EC8-4EEC-A8F5-85DFD1A9465E}" type="presOf" srcId="{A686D35F-93D0-1343-B6C0-EA4B4F82A73B}" destId="{6B0E471F-3AC2-3F4A-B05A-227A2DA5D1F9}" srcOrd="0" destOrd="0" presId="urn:microsoft.com/office/officeart/2005/8/layout/list1"/>
    <dgm:cxn modelId="{4C1A7C67-4F61-CA49-A1A7-1003A5D7E310}" srcId="{D886BA2F-7FC4-3543-9529-FCD9D5F8C7DC}" destId="{A686D35F-93D0-1343-B6C0-EA4B4F82A73B}" srcOrd="0" destOrd="0" parTransId="{9405221B-CE54-4A46-A2E9-11D7D840019B}" sibTransId="{B54203DF-C3CE-1A46-9DAD-70101D5401F4}"/>
    <dgm:cxn modelId="{DB0D32B5-293C-4239-85C7-79BB81EBE279}" type="presParOf" srcId="{AB38E657-7801-524F-AE2A-C0BD33267C33}" destId="{90D91B0E-4718-004F-A52C-98B5C2E3B896}" srcOrd="0" destOrd="0" presId="urn:microsoft.com/office/officeart/2005/8/layout/list1"/>
    <dgm:cxn modelId="{D2B33AEE-6439-4438-BA6A-9C810F005CD5}" type="presParOf" srcId="{90D91B0E-4718-004F-A52C-98B5C2E3B896}" destId="{6B0E471F-3AC2-3F4A-B05A-227A2DA5D1F9}" srcOrd="0" destOrd="0" presId="urn:microsoft.com/office/officeart/2005/8/layout/list1"/>
    <dgm:cxn modelId="{C28B101D-4D6A-48B0-874B-944BC6E0CE8D}" type="presParOf" srcId="{90D91B0E-4718-004F-A52C-98B5C2E3B896}" destId="{34373A28-5844-E844-80AD-BF44751033DE}" srcOrd="1" destOrd="0" presId="urn:microsoft.com/office/officeart/2005/8/layout/list1"/>
    <dgm:cxn modelId="{1C218D02-04F2-4FD3-A3A1-10274D65159D}" type="presParOf" srcId="{AB38E657-7801-524F-AE2A-C0BD33267C33}" destId="{2992CD62-37EE-F64C-A390-CC751FFD6A72}" srcOrd="1" destOrd="0" presId="urn:microsoft.com/office/officeart/2005/8/layout/list1"/>
    <dgm:cxn modelId="{9FAFD138-2DC1-4B93-A3C9-2982C7F1AE22}" type="presParOf" srcId="{AB38E657-7801-524F-AE2A-C0BD33267C33}" destId="{A8D39F38-B7CB-0946-8D65-984FB36982C0}" srcOrd="2" destOrd="0" presId="urn:microsoft.com/office/officeart/2005/8/layout/list1"/>
    <dgm:cxn modelId="{A46F206A-E263-4E12-A681-390514B92FE2}" type="presParOf" srcId="{AB38E657-7801-524F-AE2A-C0BD33267C33}" destId="{55ED7758-A480-2748-8D7F-584DF9A912F5}" srcOrd="3" destOrd="0" presId="urn:microsoft.com/office/officeart/2005/8/layout/list1"/>
    <dgm:cxn modelId="{E2C6BEC0-A3A4-4156-80A6-A7C3AE1BCA61}" type="presParOf" srcId="{AB38E657-7801-524F-AE2A-C0BD33267C33}" destId="{E1692069-0E10-6D4C-9E63-8915AFA84DE4}" srcOrd="4" destOrd="0" presId="urn:microsoft.com/office/officeart/2005/8/layout/list1"/>
    <dgm:cxn modelId="{FA52A1B3-B094-44C9-84DC-9D79D6AC13B8}" type="presParOf" srcId="{E1692069-0E10-6D4C-9E63-8915AFA84DE4}" destId="{E0A9D7F5-0DBC-EC46-ABCA-74510796ED78}" srcOrd="0" destOrd="0" presId="urn:microsoft.com/office/officeart/2005/8/layout/list1"/>
    <dgm:cxn modelId="{BE7F2F14-0E9B-4BB4-A77B-904C2978C1A2}" type="presParOf" srcId="{E1692069-0E10-6D4C-9E63-8915AFA84DE4}" destId="{2EF2C0B1-4C35-284C-A2F1-E5B27F6A2B4D}" srcOrd="1" destOrd="0" presId="urn:microsoft.com/office/officeart/2005/8/layout/list1"/>
    <dgm:cxn modelId="{E125E36C-B314-4874-8BC5-2D20F4245569}" type="presParOf" srcId="{AB38E657-7801-524F-AE2A-C0BD33267C33}" destId="{21B14105-3A7C-C44B-8268-ACC416530BC4}" srcOrd="5" destOrd="0" presId="urn:microsoft.com/office/officeart/2005/8/layout/list1"/>
    <dgm:cxn modelId="{F5A1CCB4-E0B7-4815-80FB-3CAE7CA9EAB6}" type="presParOf" srcId="{AB38E657-7801-524F-AE2A-C0BD33267C33}" destId="{9FDE540F-9BB5-BC4D-A82E-DE03B169A36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1CF5F-C484-DF43-8EBE-7E1C7F7737F6}">
      <dsp:nvSpPr>
        <dsp:cNvPr id="0" name=""/>
        <dsp:cNvSpPr/>
      </dsp:nvSpPr>
      <dsp:spPr>
        <a:xfrm>
          <a:off x="0" y="0"/>
          <a:ext cx="8610600" cy="5248275"/>
        </a:xfrm>
        <a:prstGeom prst="roundRect">
          <a:avLst>
            <a:gd name="adj" fmla="val 85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2880" tIns="182880" rIns="182880" bIns="3240081" numCol="1" spcCol="1270" anchor="t" anchorCtr="0">
          <a:noAutofit/>
        </a:bodyPr>
        <a:lstStyle/>
        <a:p>
          <a:pPr lvl="0" algn="l" defTabSz="2133600" rtl="0">
            <a:lnSpc>
              <a:spcPct val="90000"/>
            </a:lnSpc>
            <a:spcBef>
              <a:spcPct val="0"/>
            </a:spcBef>
            <a:spcAft>
              <a:spcPct val="35000"/>
            </a:spcAft>
          </a:pPr>
          <a:r>
            <a:rPr lang="en-US" sz="4800" kern="1200" dirty="0"/>
            <a:t>NAC systems deal with three categories of components:</a:t>
          </a:r>
        </a:p>
      </dsp:txBody>
      <dsp:txXfrm>
        <a:off x="130659" y="130659"/>
        <a:ext cx="8349282" cy="4986957"/>
      </dsp:txXfrm>
    </dsp:sp>
    <dsp:sp modelId="{88A1D4FC-2809-5F40-83C8-39857D0B8609}">
      <dsp:nvSpPr>
        <dsp:cNvPr id="0" name=""/>
        <dsp:cNvSpPr/>
      </dsp:nvSpPr>
      <dsp:spPr>
        <a:xfrm>
          <a:off x="215265" y="1860660"/>
          <a:ext cx="2907759" cy="3363850"/>
        </a:xfrm>
        <a:prstGeom prst="roundRect">
          <a:avLst>
            <a:gd name="adj" fmla="val 10500"/>
          </a:avLst>
        </a:prstGeom>
        <a:solidFill>
          <a:schemeClr val="lt1">
            <a:alpha val="90000"/>
            <a:hueOff val="0"/>
            <a:satOff val="0"/>
            <a:lumOff val="0"/>
            <a:alphaOff val="0"/>
          </a:schemeClr>
        </a:solidFill>
        <a:ln w="9525"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b="1" kern="1200" dirty="0">
              <a:solidFill>
                <a:schemeClr val="tx2">
                  <a:lumMod val="10000"/>
                </a:schemeClr>
              </a:solidFill>
            </a:rPr>
            <a:t>Access requester (AR)</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Node that is attempting to access the network and may be any device that is managed by the NAC system, including workstations, servers, printers, cameras, and other IP-enabled devices</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Also referred to as </a:t>
          </a:r>
          <a:r>
            <a:rPr lang="en-US" sz="1600" i="1" kern="1200" dirty="0">
              <a:solidFill>
                <a:schemeClr val="tx2">
                  <a:lumMod val="10000"/>
                </a:schemeClr>
              </a:solidFill>
            </a:rPr>
            <a:t>supplicants, </a:t>
          </a:r>
          <a:r>
            <a:rPr lang="en-US" sz="1600" kern="1200" dirty="0">
              <a:solidFill>
                <a:schemeClr val="tx2">
                  <a:lumMod val="10000"/>
                </a:schemeClr>
              </a:solidFill>
            </a:rPr>
            <a:t>or clients</a:t>
          </a:r>
        </a:p>
      </dsp:txBody>
      <dsp:txXfrm>
        <a:off x="304689" y="1950084"/>
        <a:ext cx="2728911" cy="3185002"/>
      </dsp:txXfrm>
    </dsp:sp>
    <dsp:sp modelId="{7FF6686A-74EE-5943-BA70-D0F55B2B1ED1}">
      <dsp:nvSpPr>
        <dsp:cNvPr id="0" name=""/>
        <dsp:cNvSpPr/>
      </dsp:nvSpPr>
      <dsp:spPr>
        <a:xfrm>
          <a:off x="3168936" y="1860660"/>
          <a:ext cx="2139267" cy="3363850"/>
        </a:xfrm>
        <a:prstGeom prst="roundRect">
          <a:avLst>
            <a:gd name="adj" fmla="val 10500"/>
          </a:avLst>
        </a:prstGeom>
        <a:solidFill>
          <a:schemeClr val="lt1">
            <a:alpha val="90000"/>
            <a:hueOff val="0"/>
            <a:satOff val="0"/>
            <a:lumOff val="0"/>
            <a:alphaOff val="0"/>
          </a:schemeClr>
        </a:solidFill>
        <a:ln w="9525"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rtl="0">
            <a:lnSpc>
              <a:spcPct val="90000"/>
            </a:lnSpc>
            <a:spcBef>
              <a:spcPct val="0"/>
            </a:spcBef>
            <a:spcAft>
              <a:spcPct val="35000"/>
            </a:spcAft>
          </a:pPr>
          <a:r>
            <a:rPr lang="en-US" sz="1600" b="1" kern="1200" dirty="0">
              <a:solidFill>
                <a:schemeClr val="tx2">
                  <a:lumMod val="10000"/>
                </a:schemeClr>
              </a:solidFill>
            </a:rPr>
            <a:t>Policy server</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Determines what access should be granted</a:t>
          </a:r>
        </a:p>
        <a:p>
          <a:pPr marL="171450" lvl="1" indent="-171450" algn="l" defTabSz="711200" rtl="0">
            <a:lnSpc>
              <a:spcPct val="90000"/>
            </a:lnSpc>
            <a:spcBef>
              <a:spcPct val="0"/>
            </a:spcBef>
            <a:spcAft>
              <a:spcPct val="15000"/>
            </a:spcAft>
            <a:buChar char="••"/>
          </a:pPr>
          <a:r>
            <a:rPr lang="en-US" sz="1600" kern="1200" dirty="0">
              <a:solidFill>
                <a:schemeClr val="tx2">
                  <a:lumMod val="10000"/>
                </a:schemeClr>
              </a:solidFill>
            </a:rPr>
            <a:t>Often relies on backend systems</a:t>
          </a:r>
        </a:p>
      </dsp:txBody>
      <dsp:txXfrm>
        <a:off x="3234726" y="1926450"/>
        <a:ext cx="2007687" cy="3232270"/>
      </dsp:txXfrm>
    </dsp:sp>
    <dsp:sp modelId="{536F5BF9-5D7B-9D42-BDC3-88FB4BB28578}">
      <dsp:nvSpPr>
        <dsp:cNvPr id="0" name=""/>
        <dsp:cNvSpPr/>
      </dsp:nvSpPr>
      <dsp:spPr>
        <a:xfrm>
          <a:off x="5354115" y="1828800"/>
          <a:ext cx="3033083" cy="3427569"/>
        </a:xfrm>
        <a:prstGeom prst="roundRect">
          <a:avLst>
            <a:gd name="adj" fmla="val 10500"/>
          </a:avLst>
        </a:prstGeom>
        <a:solidFill>
          <a:schemeClr val="lt1">
            <a:alpha val="90000"/>
            <a:hueOff val="0"/>
            <a:satOff val="0"/>
            <a:lumOff val="0"/>
            <a:alphaOff val="0"/>
          </a:schemeClr>
        </a:solidFill>
        <a:ln w="9525" cap="flat" cmpd="sng" algn="ctr">
          <a:solidFill>
            <a:schemeClr val="bg2"/>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rtl="0">
            <a:lnSpc>
              <a:spcPct val="90000"/>
            </a:lnSpc>
            <a:spcBef>
              <a:spcPct val="0"/>
            </a:spcBef>
            <a:spcAft>
              <a:spcPct val="35000"/>
            </a:spcAft>
          </a:pPr>
          <a:r>
            <a:rPr lang="en-US" sz="1400" b="1" kern="1200" dirty="0">
              <a:solidFill>
                <a:schemeClr val="tx2">
                  <a:lumMod val="10000"/>
                </a:schemeClr>
              </a:solidFill>
            </a:rPr>
            <a:t>Network access server (NAS)</a:t>
          </a: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Functions as an access control point for users in remote locations connecting to an enterprise’s internal network</a:t>
          </a: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Also called a </a:t>
          </a:r>
          <a:r>
            <a:rPr lang="en-US" sz="1400" i="1" kern="1200" dirty="0">
              <a:solidFill>
                <a:schemeClr val="tx2">
                  <a:lumMod val="10000"/>
                </a:schemeClr>
              </a:solidFill>
            </a:rPr>
            <a:t>media gateway, remote access server (RAS), or policy server</a:t>
          </a:r>
          <a:endParaRPr lang="en-US" sz="1400" kern="1200" dirty="0">
            <a:solidFill>
              <a:schemeClr val="tx2">
                <a:lumMod val="10000"/>
              </a:schemeClr>
            </a:solidFill>
          </a:endParaRPr>
        </a:p>
        <a:p>
          <a:pPr marL="114300" lvl="1" indent="-114300" algn="l" defTabSz="622300" rtl="0">
            <a:lnSpc>
              <a:spcPct val="90000"/>
            </a:lnSpc>
            <a:spcBef>
              <a:spcPct val="0"/>
            </a:spcBef>
            <a:spcAft>
              <a:spcPct val="15000"/>
            </a:spcAft>
            <a:buChar char="••"/>
          </a:pPr>
          <a:r>
            <a:rPr lang="en-US" sz="1400" kern="1200" dirty="0">
              <a:solidFill>
                <a:schemeClr val="tx2">
                  <a:lumMod val="10000"/>
                </a:schemeClr>
              </a:solidFill>
            </a:rPr>
            <a:t>May include its own authentication services or rely on a separate authentication service from the policy server</a:t>
          </a:r>
        </a:p>
      </dsp:txBody>
      <dsp:txXfrm>
        <a:off x="5447393" y="1922078"/>
        <a:ext cx="2846527" cy="32410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4BA931-D9E8-4046-A148-57C8E405CCA5}">
      <dsp:nvSpPr>
        <dsp:cNvPr id="0" name=""/>
        <dsp:cNvSpPr/>
      </dsp:nvSpPr>
      <dsp:spPr>
        <a:xfrm>
          <a:off x="0" y="26003"/>
          <a:ext cx="5562600" cy="6048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9352" tIns="85344" rIns="149352" bIns="85344" numCol="1" spcCol="1270" anchor="ctr" anchorCtr="0">
          <a:noAutofit/>
        </a:bodyPr>
        <a:lstStyle/>
        <a:p>
          <a:pPr lvl="0" algn="ctr" defTabSz="933450">
            <a:lnSpc>
              <a:spcPct val="90000"/>
            </a:lnSpc>
            <a:spcBef>
              <a:spcPct val="0"/>
            </a:spcBef>
            <a:spcAft>
              <a:spcPct val="35000"/>
            </a:spcAft>
          </a:pPr>
          <a:r>
            <a:rPr lang="en-US" sz="2100" kern="1200" dirty="0"/>
            <a:t>Common NAC enforcement methods:</a:t>
          </a:r>
        </a:p>
      </dsp:txBody>
      <dsp:txXfrm>
        <a:off x="0" y="26003"/>
        <a:ext cx="5562600" cy="604800"/>
      </dsp:txXfrm>
    </dsp:sp>
    <dsp:sp modelId="{B0CB2EAE-D366-7944-9F6D-532EBBE121AB}">
      <dsp:nvSpPr>
        <dsp:cNvPr id="0" name=""/>
        <dsp:cNvSpPr/>
      </dsp:nvSpPr>
      <dsp:spPr>
        <a:xfrm>
          <a:off x="0" y="630803"/>
          <a:ext cx="5562600" cy="1527592"/>
        </a:xfrm>
        <a:prstGeom prst="rect">
          <a:avLst/>
        </a:prstGeom>
        <a:solidFill>
          <a:schemeClr val="bg2">
            <a:lumMod val="25000"/>
            <a:lumOff val="7500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IEEE 802.1X</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Virtual local area networks (VLANs)</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Firewall</a:t>
          </a:r>
        </a:p>
        <a:p>
          <a:pPr marL="228600" lvl="1" indent="-228600" algn="l" defTabSz="933450">
            <a:lnSpc>
              <a:spcPct val="90000"/>
            </a:lnSpc>
            <a:spcBef>
              <a:spcPct val="0"/>
            </a:spcBef>
            <a:spcAft>
              <a:spcPct val="15000"/>
            </a:spcAft>
            <a:buChar char="••"/>
          </a:pPr>
          <a:r>
            <a:rPr lang="en-US" sz="2100" kern="1200" dirty="0">
              <a:solidFill>
                <a:schemeClr val="tx2">
                  <a:lumMod val="10000"/>
                </a:schemeClr>
              </a:solidFill>
            </a:rPr>
            <a:t>DHCP management</a:t>
          </a:r>
        </a:p>
      </dsp:txBody>
      <dsp:txXfrm>
        <a:off x="0" y="630803"/>
        <a:ext cx="5562600" cy="15275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11ED1-F707-BB40-85ED-BC5059B45CC3}">
      <dsp:nvSpPr>
        <dsp:cNvPr id="0" name=""/>
        <dsp:cNvSpPr/>
      </dsp:nvSpPr>
      <dsp:spPr>
        <a:xfrm>
          <a:off x="0" y="350"/>
          <a:ext cx="5562600" cy="7776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a:t>Commonly supported EAP methods:</a:t>
          </a:r>
        </a:p>
      </dsp:txBody>
      <dsp:txXfrm>
        <a:off x="0" y="350"/>
        <a:ext cx="5562600" cy="777600"/>
      </dsp:txXfrm>
    </dsp:sp>
    <dsp:sp modelId="{5310771D-D79A-C94A-8C48-CFB90208ABE3}">
      <dsp:nvSpPr>
        <dsp:cNvPr id="0" name=""/>
        <dsp:cNvSpPr/>
      </dsp:nvSpPr>
      <dsp:spPr>
        <a:xfrm>
          <a:off x="0" y="777950"/>
          <a:ext cx="5562600" cy="1482299"/>
        </a:xfrm>
        <a:prstGeom prst="rect">
          <a:avLst/>
        </a:prstGeom>
        <a:solidFill>
          <a:schemeClr val="bg2">
            <a:lumMod val="25000"/>
            <a:lumOff val="75000"/>
          </a:schemeClr>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chemeClr val="tx2">
                  <a:lumMod val="10000"/>
                </a:schemeClr>
              </a:solidFill>
            </a:rPr>
            <a:t>EAP Transport Layer Security</a:t>
          </a:r>
        </a:p>
        <a:p>
          <a:pPr marL="228600" lvl="1" indent="-228600" algn="l" defTabSz="889000">
            <a:lnSpc>
              <a:spcPct val="90000"/>
            </a:lnSpc>
            <a:spcBef>
              <a:spcPct val="0"/>
            </a:spcBef>
            <a:spcAft>
              <a:spcPct val="15000"/>
            </a:spcAft>
            <a:buChar char="••"/>
          </a:pPr>
          <a:r>
            <a:rPr lang="en-US" sz="2000" kern="1200" dirty="0">
              <a:solidFill>
                <a:schemeClr val="tx2">
                  <a:lumMod val="10000"/>
                </a:schemeClr>
              </a:solidFill>
            </a:rPr>
            <a:t>EAP Tunneled TLS</a:t>
          </a:r>
        </a:p>
        <a:p>
          <a:pPr marL="228600" lvl="1" indent="-228600" algn="l" defTabSz="889000">
            <a:lnSpc>
              <a:spcPct val="90000"/>
            </a:lnSpc>
            <a:spcBef>
              <a:spcPct val="0"/>
            </a:spcBef>
            <a:spcAft>
              <a:spcPct val="15000"/>
            </a:spcAft>
            <a:buChar char="••"/>
          </a:pPr>
          <a:r>
            <a:rPr lang="en-US" sz="2000" kern="1200" dirty="0">
              <a:solidFill>
                <a:schemeClr val="tx2">
                  <a:lumMod val="10000"/>
                </a:schemeClr>
              </a:solidFill>
            </a:rPr>
            <a:t>EAP Generalized Pre-Shared Key</a:t>
          </a:r>
        </a:p>
        <a:p>
          <a:pPr marL="228600" lvl="1" indent="-228600" algn="l" defTabSz="889000">
            <a:lnSpc>
              <a:spcPct val="90000"/>
            </a:lnSpc>
            <a:spcBef>
              <a:spcPct val="0"/>
            </a:spcBef>
            <a:spcAft>
              <a:spcPct val="15000"/>
            </a:spcAft>
            <a:buChar char="••"/>
          </a:pPr>
          <a:r>
            <a:rPr lang="en-US" sz="2000" kern="1200" dirty="0">
              <a:solidFill>
                <a:schemeClr val="tx2">
                  <a:lumMod val="10000"/>
                </a:schemeClr>
              </a:solidFill>
            </a:rPr>
            <a:t>EAP-IKEv2</a:t>
          </a:r>
        </a:p>
      </dsp:txBody>
      <dsp:txXfrm>
        <a:off x="0" y="777950"/>
        <a:ext cx="5562600" cy="1482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8A81BC-C696-994B-8504-6E480BA86B80}">
      <dsp:nvSpPr>
        <dsp:cNvPr id="0" name=""/>
        <dsp:cNvSpPr/>
      </dsp:nvSpPr>
      <dsp:spPr>
        <a:xfrm>
          <a:off x="4262661" y="4125830"/>
          <a:ext cx="2998199" cy="711186"/>
        </a:xfrm>
        <a:custGeom>
          <a:avLst/>
          <a:gdLst/>
          <a:ahLst/>
          <a:cxnLst/>
          <a:rect l="0" t="0" r="0" b="0"/>
          <a:pathLst>
            <a:path>
              <a:moveTo>
                <a:pt x="0" y="0"/>
              </a:moveTo>
              <a:lnTo>
                <a:pt x="0" y="484652"/>
              </a:lnTo>
              <a:lnTo>
                <a:pt x="2998199" y="484652"/>
              </a:lnTo>
              <a:lnTo>
                <a:pt x="2998199" y="7111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5309999-2BF9-544B-9A05-922139DA4CA4}">
      <dsp:nvSpPr>
        <dsp:cNvPr id="0" name=""/>
        <dsp:cNvSpPr/>
      </dsp:nvSpPr>
      <dsp:spPr>
        <a:xfrm>
          <a:off x="4216941" y="4125830"/>
          <a:ext cx="91440" cy="711186"/>
        </a:xfrm>
        <a:custGeom>
          <a:avLst/>
          <a:gdLst/>
          <a:ahLst/>
          <a:cxnLst/>
          <a:rect l="0" t="0" r="0" b="0"/>
          <a:pathLst>
            <a:path>
              <a:moveTo>
                <a:pt x="45720" y="0"/>
              </a:moveTo>
              <a:lnTo>
                <a:pt x="45720" y="7111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6F50E73-42E6-B745-8DAA-D2E3734E3DB3}">
      <dsp:nvSpPr>
        <dsp:cNvPr id="0" name=""/>
        <dsp:cNvSpPr/>
      </dsp:nvSpPr>
      <dsp:spPr>
        <a:xfrm>
          <a:off x="1264462" y="4125830"/>
          <a:ext cx="2998199" cy="711186"/>
        </a:xfrm>
        <a:custGeom>
          <a:avLst/>
          <a:gdLst/>
          <a:ahLst/>
          <a:cxnLst/>
          <a:rect l="0" t="0" r="0" b="0"/>
          <a:pathLst>
            <a:path>
              <a:moveTo>
                <a:pt x="2998199" y="0"/>
              </a:moveTo>
              <a:lnTo>
                <a:pt x="2998199" y="484652"/>
              </a:lnTo>
              <a:lnTo>
                <a:pt x="0" y="484652"/>
              </a:lnTo>
              <a:lnTo>
                <a:pt x="0" y="71118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9B0971F-30CB-CC48-8F89-D4BC152E5F63}">
      <dsp:nvSpPr>
        <dsp:cNvPr id="0" name=""/>
        <dsp:cNvSpPr/>
      </dsp:nvSpPr>
      <dsp:spPr>
        <a:xfrm>
          <a:off x="2768287" y="1553765"/>
          <a:ext cx="1494373" cy="711186"/>
        </a:xfrm>
        <a:custGeom>
          <a:avLst/>
          <a:gdLst/>
          <a:ahLst/>
          <a:cxnLst/>
          <a:rect l="0" t="0" r="0" b="0"/>
          <a:pathLst>
            <a:path>
              <a:moveTo>
                <a:pt x="0" y="0"/>
              </a:moveTo>
              <a:lnTo>
                <a:pt x="0" y="484652"/>
              </a:lnTo>
              <a:lnTo>
                <a:pt x="1494373" y="484652"/>
              </a:lnTo>
              <a:lnTo>
                <a:pt x="1494373" y="7111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A8EAAA-4161-2B45-81B1-0408330C19A2}">
      <dsp:nvSpPr>
        <dsp:cNvPr id="0" name=""/>
        <dsp:cNvSpPr/>
      </dsp:nvSpPr>
      <dsp:spPr>
        <a:xfrm>
          <a:off x="1230435" y="1553765"/>
          <a:ext cx="1537852" cy="711186"/>
        </a:xfrm>
        <a:custGeom>
          <a:avLst/>
          <a:gdLst/>
          <a:ahLst/>
          <a:cxnLst/>
          <a:rect l="0" t="0" r="0" b="0"/>
          <a:pathLst>
            <a:path>
              <a:moveTo>
                <a:pt x="1537852" y="0"/>
              </a:moveTo>
              <a:lnTo>
                <a:pt x="1537852" y="484652"/>
              </a:lnTo>
              <a:lnTo>
                <a:pt x="0" y="484652"/>
              </a:lnTo>
              <a:lnTo>
                <a:pt x="0" y="71118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529414B-210F-3D48-A39E-BB9736EE0D0C}">
      <dsp:nvSpPr>
        <dsp:cNvPr id="0" name=""/>
        <dsp:cNvSpPr/>
      </dsp:nvSpPr>
      <dsp:spPr>
        <a:xfrm>
          <a:off x="1545617" y="974"/>
          <a:ext cx="2445339" cy="15527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AC11CB6-D75C-684B-A8D9-E89149CE522F}">
      <dsp:nvSpPr>
        <dsp:cNvPr id="0" name=""/>
        <dsp:cNvSpPr/>
      </dsp:nvSpPr>
      <dsp:spPr>
        <a:xfrm>
          <a:off x="1817322" y="259093"/>
          <a:ext cx="2445339" cy="15527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Cloud provider (CP)</a:t>
          </a:r>
        </a:p>
      </dsp:txBody>
      <dsp:txXfrm>
        <a:off x="1862802" y="304573"/>
        <a:ext cx="2354379" cy="1461830"/>
      </dsp:txXfrm>
    </dsp:sp>
    <dsp:sp modelId="{9CCBC439-3EA6-1340-8CF2-1FF202293721}">
      <dsp:nvSpPr>
        <dsp:cNvPr id="0" name=""/>
        <dsp:cNvSpPr/>
      </dsp:nvSpPr>
      <dsp:spPr>
        <a:xfrm>
          <a:off x="7765" y="2264951"/>
          <a:ext cx="2445339" cy="15527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792E155-AE01-E44F-A1C7-00397CB881E3}">
      <dsp:nvSpPr>
        <dsp:cNvPr id="0" name=""/>
        <dsp:cNvSpPr/>
      </dsp:nvSpPr>
      <dsp:spPr>
        <a:xfrm>
          <a:off x="279470" y="2523070"/>
          <a:ext cx="2445339" cy="15527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Can provide one or more of the cloud services to meet IT and business requirements of cloud consumers</a:t>
          </a:r>
        </a:p>
      </dsp:txBody>
      <dsp:txXfrm>
        <a:off x="324950" y="2568550"/>
        <a:ext cx="2354379" cy="1461830"/>
      </dsp:txXfrm>
    </dsp:sp>
    <dsp:sp modelId="{0B7268E4-A92E-6840-9021-832A441F2FFD}">
      <dsp:nvSpPr>
        <dsp:cNvPr id="0" name=""/>
        <dsp:cNvSpPr/>
      </dsp:nvSpPr>
      <dsp:spPr>
        <a:xfrm>
          <a:off x="2996513" y="2264951"/>
          <a:ext cx="2532295" cy="186087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A77B9D-BBA4-4D4C-8802-E230B9C14B71}">
      <dsp:nvSpPr>
        <dsp:cNvPr id="0" name=""/>
        <dsp:cNvSpPr/>
      </dsp:nvSpPr>
      <dsp:spPr>
        <a:xfrm>
          <a:off x="3268217" y="2523070"/>
          <a:ext cx="2532295" cy="186087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For each of the three service models (SaaS, PaaS, IaaS), the CP provides the storage and processing facilities needed to support that service model, together with a cloud interface for cloud service consumers</a:t>
          </a:r>
        </a:p>
      </dsp:txBody>
      <dsp:txXfrm>
        <a:off x="3322720" y="2577573"/>
        <a:ext cx="2423289" cy="1751873"/>
      </dsp:txXfrm>
    </dsp:sp>
    <dsp:sp modelId="{E6281B85-34DA-B141-A8FC-98CF9BE689B9}">
      <dsp:nvSpPr>
        <dsp:cNvPr id="0" name=""/>
        <dsp:cNvSpPr/>
      </dsp:nvSpPr>
      <dsp:spPr>
        <a:xfrm>
          <a:off x="41792" y="4837016"/>
          <a:ext cx="2445339" cy="15527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FA61363-E25C-BD49-85BC-06AA50375E5D}">
      <dsp:nvSpPr>
        <dsp:cNvPr id="0" name=""/>
        <dsp:cNvSpPr/>
      </dsp:nvSpPr>
      <dsp:spPr>
        <a:xfrm>
          <a:off x="313497" y="5095136"/>
          <a:ext cx="2445339" cy="15527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For SaaS, the CP deploys, configures, maintains, and updates the operation of the software applications on a cloud infrastructure so that the services are provisioned at the expected service levels to cloud consumers</a:t>
          </a:r>
        </a:p>
      </dsp:txBody>
      <dsp:txXfrm>
        <a:off x="358977" y="5140616"/>
        <a:ext cx="2354379" cy="1461830"/>
      </dsp:txXfrm>
    </dsp:sp>
    <dsp:sp modelId="{5A03F4AF-861B-154A-B8C7-7CCE384826B1}">
      <dsp:nvSpPr>
        <dsp:cNvPr id="0" name=""/>
        <dsp:cNvSpPr/>
      </dsp:nvSpPr>
      <dsp:spPr>
        <a:xfrm>
          <a:off x="3030540" y="4837016"/>
          <a:ext cx="2464241" cy="176188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69E9B7F-3E59-2A42-A6C7-4117D99CC901}">
      <dsp:nvSpPr>
        <dsp:cNvPr id="0" name=""/>
        <dsp:cNvSpPr/>
      </dsp:nvSpPr>
      <dsp:spPr>
        <a:xfrm>
          <a:off x="3302244" y="5095136"/>
          <a:ext cx="2464241" cy="1761889"/>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For PaaS, the CP manages the computing infrastructure for the platform and runs the cloud software that provides the components of the platform, such as runtime software execution stack, databases, and other middleware components</a:t>
          </a:r>
        </a:p>
      </dsp:txBody>
      <dsp:txXfrm>
        <a:off x="3353848" y="5146740"/>
        <a:ext cx="2361033" cy="1658681"/>
      </dsp:txXfrm>
    </dsp:sp>
    <dsp:sp modelId="{263B448D-78CB-1048-B61F-AD2055F61647}">
      <dsp:nvSpPr>
        <dsp:cNvPr id="0" name=""/>
        <dsp:cNvSpPr/>
      </dsp:nvSpPr>
      <dsp:spPr>
        <a:xfrm>
          <a:off x="6038190" y="4837016"/>
          <a:ext cx="2445339" cy="155279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5B987B1-02A0-8049-B644-9E95CEE16EE4}">
      <dsp:nvSpPr>
        <dsp:cNvPr id="0" name=""/>
        <dsp:cNvSpPr/>
      </dsp:nvSpPr>
      <dsp:spPr>
        <a:xfrm>
          <a:off x="6309895" y="5095136"/>
          <a:ext cx="2445339" cy="155279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kern="1200" dirty="0">
              <a:solidFill>
                <a:schemeClr val="tx2">
                  <a:lumMod val="10000"/>
                </a:schemeClr>
              </a:solidFill>
            </a:rPr>
            <a:t>For IaaS, the CP acquires the physical computing resources underlying the service, including the servers, networks, storage, and hosting infrastructure</a:t>
          </a:r>
        </a:p>
      </dsp:txBody>
      <dsp:txXfrm>
        <a:off x="6355375" y="5140616"/>
        <a:ext cx="2354379" cy="14618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0ABD5-8B7B-5442-B23F-8F5E2D1FDF2E}">
      <dsp:nvSpPr>
        <dsp:cNvPr id="0" name=""/>
        <dsp:cNvSpPr/>
      </dsp:nvSpPr>
      <dsp:spPr>
        <a:xfrm>
          <a:off x="762009" y="266695"/>
          <a:ext cx="3075817" cy="1797635"/>
        </a:xfrm>
        <a:prstGeom prst="rect">
          <a:avLst/>
        </a:prstGeom>
        <a:solidFill>
          <a:schemeClr val="tx2">
            <a:lumMod val="60000"/>
            <a:lumOff val="40000"/>
          </a:schemeClr>
        </a:solidFill>
        <a:ln w="19050">
          <a:solidFill>
            <a:schemeClr val="bg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i="0" kern="1200" dirty="0">
              <a:solidFill>
                <a:schemeClr val="bg1"/>
              </a:solidFill>
              <a:effectLst>
                <a:outerShdw blurRad="38100" dist="38100" dir="2700000" algn="tl">
                  <a:srgbClr val="000000">
                    <a:alpha val="43137"/>
                  </a:srgbClr>
                </a:outerShdw>
              </a:effectLst>
            </a:rPr>
            <a:t>Cloud carrier</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A networking facility that provides connectivity and transport of cloud services between cloud consumers and CPs</a:t>
          </a:r>
        </a:p>
      </dsp:txBody>
      <dsp:txXfrm>
        <a:off x="762009" y="266695"/>
        <a:ext cx="3075817" cy="1797635"/>
      </dsp:txXfrm>
    </dsp:sp>
    <dsp:sp modelId="{561863C0-0515-7243-9EE7-35899AA684AB}">
      <dsp:nvSpPr>
        <dsp:cNvPr id="0" name=""/>
        <dsp:cNvSpPr/>
      </dsp:nvSpPr>
      <dsp:spPr>
        <a:xfrm>
          <a:off x="1412479" y="2117987"/>
          <a:ext cx="5861861" cy="3825612"/>
        </a:xfrm>
        <a:prstGeom prst="rect">
          <a:avLst/>
        </a:prstGeom>
        <a:solidFill>
          <a:schemeClr val="tx2">
            <a:lumMod val="60000"/>
            <a:lumOff val="40000"/>
          </a:schemeClr>
        </a:solidFill>
        <a:ln w="19050">
          <a:solidFill>
            <a:schemeClr val="bg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i="0" kern="1200" dirty="0">
              <a:solidFill>
                <a:schemeClr val="bg1"/>
              </a:solidFill>
              <a:effectLst>
                <a:outerShdw blurRad="38100" dist="38100" dir="2700000" algn="tl">
                  <a:srgbClr val="000000">
                    <a:alpha val="43137"/>
                  </a:srgbClr>
                </a:outerShdw>
              </a:effectLst>
            </a:rPr>
            <a:t>Cloud broker</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Useful when cloud services are too complex for a cloud consumer to easily manage</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Three areas of support can be offered by a cloud broker:</a:t>
          </a:r>
        </a:p>
        <a:p>
          <a:pPr marL="342900" lvl="2" indent="-171450" algn="l" defTabSz="711200" rtl="0">
            <a:lnSpc>
              <a:spcPct val="90000"/>
            </a:lnSpc>
            <a:spcBef>
              <a:spcPct val="0"/>
            </a:spcBef>
            <a:spcAft>
              <a:spcPct val="15000"/>
            </a:spcAft>
            <a:buChar char="••"/>
          </a:pPr>
          <a:r>
            <a:rPr lang="en-US" sz="1600" b="1" i="0" kern="1200" dirty="0">
              <a:solidFill>
                <a:schemeClr val="tx2">
                  <a:lumMod val="10000"/>
                </a:schemeClr>
              </a:solidFill>
            </a:rPr>
            <a:t>Service intermediation</a:t>
          </a:r>
        </a:p>
        <a:p>
          <a:pPr marL="514350" lvl="3" indent="-171450" algn="l" defTabSz="711200" rtl="0">
            <a:lnSpc>
              <a:spcPct val="90000"/>
            </a:lnSpc>
            <a:spcBef>
              <a:spcPct val="0"/>
            </a:spcBef>
            <a:spcAft>
              <a:spcPct val="15000"/>
            </a:spcAft>
            <a:buChar char="••"/>
          </a:pPr>
          <a:r>
            <a:rPr lang="en-US" sz="1600" b="1" i="0" kern="1200" dirty="0">
              <a:solidFill>
                <a:schemeClr val="tx2">
                  <a:lumMod val="10000"/>
                </a:schemeClr>
              </a:solidFill>
            </a:rPr>
            <a:t>Value-added services such as identity management, performance reporting, and enhanced security</a:t>
          </a:r>
        </a:p>
        <a:p>
          <a:pPr marL="342900" lvl="2" indent="-171450" algn="l" defTabSz="711200" rtl="0">
            <a:lnSpc>
              <a:spcPct val="90000"/>
            </a:lnSpc>
            <a:spcBef>
              <a:spcPct val="0"/>
            </a:spcBef>
            <a:spcAft>
              <a:spcPct val="15000"/>
            </a:spcAft>
            <a:buChar char="••"/>
          </a:pPr>
          <a:r>
            <a:rPr lang="en-US" sz="1600" b="1" i="0" kern="1200" dirty="0">
              <a:solidFill>
                <a:schemeClr val="tx2">
                  <a:lumMod val="10000"/>
                </a:schemeClr>
              </a:solidFill>
            </a:rPr>
            <a:t>Service aggregation</a:t>
          </a:r>
        </a:p>
        <a:p>
          <a:pPr marL="514350" lvl="3" indent="-171450" algn="l" defTabSz="711200" rtl="0">
            <a:lnSpc>
              <a:spcPct val="90000"/>
            </a:lnSpc>
            <a:spcBef>
              <a:spcPct val="0"/>
            </a:spcBef>
            <a:spcAft>
              <a:spcPct val="15000"/>
            </a:spcAft>
            <a:buChar char="••"/>
          </a:pPr>
          <a:r>
            <a:rPr lang="en-US" sz="1600" b="1" i="0" kern="1200" dirty="0">
              <a:solidFill>
                <a:schemeClr val="tx2">
                  <a:lumMod val="10000"/>
                </a:schemeClr>
              </a:solidFill>
            </a:rPr>
            <a:t>The broker combines multiple cloud services to meet consumer needs not specifically addressed by a single CP, or to optimize performance or minimize cost</a:t>
          </a:r>
        </a:p>
        <a:p>
          <a:pPr marL="342900" lvl="2" indent="-171450" algn="l" defTabSz="711200" rtl="0">
            <a:lnSpc>
              <a:spcPct val="90000"/>
            </a:lnSpc>
            <a:spcBef>
              <a:spcPct val="0"/>
            </a:spcBef>
            <a:spcAft>
              <a:spcPct val="15000"/>
            </a:spcAft>
            <a:buChar char="••"/>
          </a:pPr>
          <a:r>
            <a:rPr lang="en-US" sz="1600" b="1" i="0" kern="1200" dirty="0">
              <a:solidFill>
                <a:schemeClr val="tx2">
                  <a:lumMod val="10000"/>
                </a:schemeClr>
              </a:solidFill>
            </a:rPr>
            <a:t>Service arbitrage</a:t>
          </a:r>
        </a:p>
        <a:p>
          <a:pPr marL="514350" lvl="3" indent="-171450" algn="l" defTabSz="711200" rtl="0">
            <a:lnSpc>
              <a:spcPct val="90000"/>
            </a:lnSpc>
            <a:spcBef>
              <a:spcPct val="0"/>
            </a:spcBef>
            <a:spcAft>
              <a:spcPct val="15000"/>
            </a:spcAft>
            <a:buChar char="••"/>
          </a:pPr>
          <a:r>
            <a:rPr lang="en-US" sz="1600" b="1" i="0" kern="1200" dirty="0">
              <a:solidFill>
                <a:schemeClr val="tx2">
                  <a:lumMod val="10000"/>
                </a:schemeClr>
              </a:solidFill>
            </a:rPr>
            <a:t>A broker has the flexibility to choose services from multiple agencies</a:t>
          </a:r>
        </a:p>
      </dsp:txBody>
      <dsp:txXfrm>
        <a:off x="1412479" y="2117987"/>
        <a:ext cx="5861861" cy="3825612"/>
      </dsp:txXfrm>
    </dsp:sp>
    <dsp:sp modelId="{F857DD8E-49BC-E14E-B63A-D1F51567791C}">
      <dsp:nvSpPr>
        <dsp:cNvPr id="0" name=""/>
        <dsp:cNvSpPr/>
      </dsp:nvSpPr>
      <dsp:spPr>
        <a:xfrm>
          <a:off x="4952994" y="266697"/>
          <a:ext cx="2845451" cy="1804911"/>
        </a:xfrm>
        <a:prstGeom prst="rect">
          <a:avLst/>
        </a:prstGeom>
        <a:solidFill>
          <a:schemeClr val="tx2">
            <a:lumMod val="60000"/>
            <a:lumOff val="40000"/>
          </a:schemeClr>
        </a:solidFill>
        <a:ln w="19050">
          <a:solidFill>
            <a:schemeClr val="bg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b="1" i="0" kern="1200" dirty="0">
              <a:solidFill>
                <a:schemeClr val="bg1"/>
              </a:solidFill>
              <a:effectLst>
                <a:outerShdw blurRad="38100" dist="38100" dir="2700000" algn="tl">
                  <a:srgbClr val="000000">
                    <a:alpha val="43137"/>
                  </a:srgbClr>
                </a:outerShdw>
              </a:effectLst>
            </a:rPr>
            <a:t>Cloud auditor</a:t>
          </a:r>
        </a:p>
        <a:p>
          <a:pPr marL="171450" lvl="1" indent="-171450" algn="l" defTabSz="711200" rtl="0">
            <a:lnSpc>
              <a:spcPct val="90000"/>
            </a:lnSpc>
            <a:spcBef>
              <a:spcPct val="0"/>
            </a:spcBef>
            <a:spcAft>
              <a:spcPct val="15000"/>
            </a:spcAft>
            <a:buChar char="••"/>
          </a:pPr>
          <a:r>
            <a:rPr lang="en-US" sz="1600" b="1" i="0" kern="1200" dirty="0">
              <a:solidFill>
                <a:schemeClr val="tx2">
                  <a:lumMod val="10000"/>
                </a:schemeClr>
              </a:solidFill>
            </a:rPr>
            <a:t>An independent entity that can assure that the CP conforms to a set of standards</a:t>
          </a:r>
        </a:p>
      </dsp:txBody>
      <dsp:txXfrm>
        <a:off x="4952994" y="266697"/>
        <a:ext cx="2845451" cy="18049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39F38-B7CB-0946-8D65-984FB36982C0}">
      <dsp:nvSpPr>
        <dsp:cNvPr id="0" name=""/>
        <dsp:cNvSpPr/>
      </dsp:nvSpPr>
      <dsp:spPr>
        <a:xfrm>
          <a:off x="0" y="273899"/>
          <a:ext cx="8001000" cy="1335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0967" tIns="333248" rIns="62096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Provides a unique Database Management-System (DBMS) running on a virtual machine instance for each cloud subscriber</a:t>
          </a:r>
        </a:p>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This gives the subscriber complete control over role definition, user authorization, and other administrative tasks related to security</a:t>
          </a:r>
        </a:p>
      </dsp:txBody>
      <dsp:txXfrm>
        <a:off x="0" y="273899"/>
        <a:ext cx="8001000" cy="1335600"/>
      </dsp:txXfrm>
    </dsp:sp>
    <dsp:sp modelId="{34373A28-5844-E844-80AD-BF44751033DE}">
      <dsp:nvSpPr>
        <dsp:cNvPr id="0" name=""/>
        <dsp:cNvSpPr/>
      </dsp:nvSpPr>
      <dsp:spPr>
        <a:xfrm>
          <a:off x="400050" y="37739"/>
          <a:ext cx="560070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i="0" kern="1200" dirty="0">
              <a:solidFill>
                <a:schemeClr val="tx1"/>
              </a:solidFill>
            </a:rPr>
            <a:t>Multi-instance model</a:t>
          </a:r>
        </a:p>
      </dsp:txBody>
      <dsp:txXfrm>
        <a:off x="423107" y="60796"/>
        <a:ext cx="5554586" cy="426206"/>
      </dsp:txXfrm>
    </dsp:sp>
    <dsp:sp modelId="{9FDE540F-9BB5-BC4D-A82E-DE03B169A362}">
      <dsp:nvSpPr>
        <dsp:cNvPr id="0" name=""/>
        <dsp:cNvSpPr/>
      </dsp:nvSpPr>
      <dsp:spPr>
        <a:xfrm>
          <a:off x="0" y="1932060"/>
          <a:ext cx="8001000" cy="1764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0967" tIns="333248" rIns="620967"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Provides a predefined environment for the cloud subscriber that is shared with other tenants, typically through tagging data with a subscriber identifier </a:t>
          </a:r>
        </a:p>
        <a:p>
          <a:pPr marL="171450" lvl="1" indent="-171450" algn="l" defTabSz="711200">
            <a:lnSpc>
              <a:spcPct val="90000"/>
            </a:lnSpc>
            <a:spcBef>
              <a:spcPct val="0"/>
            </a:spcBef>
            <a:spcAft>
              <a:spcPct val="15000"/>
            </a:spcAft>
            <a:buChar char="••"/>
          </a:pPr>
          <a:r>
            <a:rPr lang="en-US" sz="1600" kern="1200" dirty="0">
              <a:solidFill>
                <a:schemeClr val="tx2">
                  <a:lumMod val="10000"/>
                </a:schemeClr>
              </a:solidFill>
            </a:rPr>
            <a:t>Tagging gives the appearance of exclusive use of the instance, but relies on the CP to establish and maintain a sound secure database environment</a:t>
          </a:r>
        </a:p>
      </dsp:txBody>
      <dsp:txXfrm>
        <a:off x="0" y="1932060"/>
        <a:ext cx="8001000" cy="1764000"/>
      </dsp:txXfrm>
    </dsp:sp>
    <dsp:sp modelId="{2EF2C0B1-4C35-284C-A2F1-E5B27F6A2B4D}">
      <dsp:nvSpPr>
        <dsp:cNvPr id="0" name=""/>
        <dsp:cNvSpPr/>
      </dsp:nvSpPr>
      <dsp:spPr>
        <a:xfrm>
          <a:off x="400050" y="1695900"/>
          <a:ext cx="5600700" cy="4723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11693" tIns="0" rIns="211693" bIns="0" numCol="1" spcCol="1270" anchor="ctr" anchorCtr="0">
          <a:noAutofit/>
        </a:bodyPr>
        <a:lstStyle/>
        <a:p>
          <a:pPr lvl="0" algn="l" defTabSz="711200">
            <a:lnSpc>
              <a:spcPct val="90000"/>
            </a:lnSpc>
            <a:spcBef>
              <a:spcPct val="0"/>
            </a:spcBef>
            <a:spcAft>
              <a:spcPct val="35000"/>
            </a:spcAft>
          </a:pPr>
          <a:r>
            <a:rPr lang="en-US" sz="1600" b="1" i="0" kern="1200" dirty="0">
              <a:solidFill>
                <a:schemeClr val="tx1"/>
              </a:solidFill>
            </a:rPr>
            <a:t>Multi-tenant model</a:t>
          </a:r>
        </a:p>
      </dsp:txBody>
      <dsp:txXfrm>
        <a:off x="423107" y="1718957"/>
        <a:ext cx="5554586"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3408"/>
          </a:xfrm>
          <a:prstGeom prst="rect">
            <a:avLst/>
          </a:prstGeom>
        </p:spPr>
        <p:txBody>
          <a:bodyPr vert="horz" lIns="92830" tIns="46415" rIns="92830" bIns="46415" rtlCol="0"/>
          <a:lstStyle>
            <a:lvl1pPr algn="r">
              <a:defRPr sz="1200"/>
            </a:lvl1pPr>
          </a:lstStyle>
          <a:p>
            <a:fld id="{426CEC88-D47A-48B9-A5BE-80C6C30B1BF3}" type="datetimeFigureOut">
              <a:rPr lang="en-US" smtClean="0"/>
              <a:t>4/4/2019</a:t>
            </a:fld>
            <a:endParaRPr lang="en-US"/>
          </a:p>
        </p:txBody>
      </p:sp>
      <p:sp>
        <p:nvSpPr>
          <p:cNvPr id="4" name="Slide Image Placeholder 3"/>
          <p:cNvSpPr>
            <a:spLocks noGrp="1" noRot="1" noChangeAspect="1"/>
          </p:cNvSpPr>
          <p:nvPr>
            <p:ph type="sldImg" idx="2"/>
          </p:nvPr>
        </p:nvSpPr>
        <p:spPr>
          <a:xfrm>
            <a:off x="1427163" y="1154113"/>
            <a:ext cx="4156075"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7"/>
          </a:xfrm>
          <a:prstGeom prst="rect">
            <a:avLst/>
          </a:prstGeom>
        </p:spPr>
        <p:txBody>
          <a:bodyPr vert="horz" lIns="92830" tIns="46415" rIns="92830" bIns="46415" rtlCol="0" anchor="b"/>
          <a:lstStyle>
            <a:lvl1pPr algn="r">
              <a:defRPr sz="1200"/>
            </a:lvl1pPr>
          </a:lstStyle>
          <a:p>
            <a:fld id="{EAC892F9-8FF8-46D1-AC37-C5BE9DA859F8}" type="slidenum">
              <a:rPr lang="en-US" smtClean="0"/>
              <a:t>‹#›</a:t>
            </a:fld>
            <a:endParaRPr lang="en-US"/>
          </a:p>
        </p:txBody>
      </p:sp>
    </p:spTree>
    <p:extLst>
      <p:ext uri="{BB962C8B-B14F-4D97-AF65-F5344CB8AC3E}">
        <p14:creationId xmlns:p14="http://schemas.microsoft.com/office/powerpoint/2010/main" val="1844395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20483" name="Notes Placeholder 2"/>
          <p:cNvSpPr>
            <a:spLocks noGrp="1"/>
          </p:cNvSpPr>
          <p:nvPr>
            <p:ph type="body" idx="1"/>
          </p:nvPr>
        </p:nvSpPr>
        <p:spPr>
          <a:noFill/>
          <a:ln/>
        </p:spPr>
        <p:txBody>
          <a:bodyPr/>
          <a:lstStyle/>
          <a:p>
            <a:r>
              <a:rPr lang="en-US" dirty="0">
                <a:latin typeface="Arial" charset="0"/>
                <a:ea typeface="ＭＳ Ｐゴシック" charset="-128"/>
                <a:cs typeface="ＭＳ Ｐゴシック" charset="-128"/>
              </a:rPr>
              <a:t>This chapter begins our discussion of network security, focusing on two key topics:</a:t>
            </a:r>
          </a:p>
          <a:p>
            <a:r>
              <a:rPr lang="en-US" dirty="0">
                <a:latin typeface="Arial" charset="0"/>
                <a:ea typeface="ＭＳ Ｐゴシック" charset="-128"/>
                <a:cs typeface="ＭＳ Ｐゴシック" charset="-128"/>
              </a:rPr>
              <a:t>network access control and cloud security. We begin with an overview of network</a:t>
            </a:r>
          </a:p>
          <a:p>
            <a:r>
              <a:rPr lang="en-US" dirty="0">
                <a:latin typeface="Arial" charset="0"/>
                <a:ea typeface="ＭＳ Ｐゴシック" charset="-128"/>
                <a:cs typeface="ＭＳ Ｐゴシック" charset="-128"/>
              </a:rPr>
              <a:t>access control systems, summarizing the principal elements and techniques involved</a:t>
            </a:r>
          </a:p>
          <a:p>
            <a:r>
              <a:rPr lang="en-US" dirty="0">
                <a:latin typeface="Arial" charset="0"/>
                <a:ea typeface="ＭＳ Ｐゴシック" charset="-128"/>
                <a:cs typeface="ＭＳ Ｐゴシック" charset="-128"/>
              </a:rPr>
              <a:t>in such a system. Next, we discuss the Extensible Authentication Protocol and</a:t>
            </a:r>
          </a:p>
          <a:p>
            <a:r>
              <a:rPr lang="en-US" dirty="0">
                <a:latin typeface="Arial" charset="0"/>
                <a:ea typeface="ＭＳ Ｐゴシック" charset="-128"/>
                <a:cs typeface="ＭＳ Ｐゴシック" charset="-128"/>
              </a:rPr>
              <a:t>IEEE 802.1X, two widely implemented standards that are the foundation of many</a:t>
            </a:r>
          </a:p>
          <a:p>
            <a:r>
              <a:rPr lang="en-US" dirty="0">
                <a:latin typeface="Arial" charset="0"/>
                <a:ea typeface="ＭＳ Ｐゴシック" charset="-128"/>
                <a:cs typeface="ＭＳ Ｐゴシック" charset="-128"/>
              </a:rPr>
              <a:t>network access control systems.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The remainder of the chapter deals with cloud security. We begin with an</a:t>
            </a:r>
          </a:p>
          <a:p>
            <a:r>
              <a:rPr lang="en-US" dirty="0">
                <a:latin typeface="Arial" charset="0"/>
                <a:ea typeface="ＭＳ Ｐゴシック" charset="-128"/>
                <a:cs typeface="ＭＳ Ｐゴシック" charset="-128"/>
              </a:rPr>
              <a:t>overview of cloud computing, and follow this with a discussion of cloud security</a:t>
            </a:r>
          </a:p>
          <a:p>
            <a:r>
              <a:rPr lang="en-US" dirty="0">
                <a:latin typeface="Arial" charset="0"/>
                <a:ea typeface="ＭＳ Ｐゴシック" charset="-128"/>
                <a:cs typeface="ＭＳ Ｐゴシック" charset="-128"/>
              </a:rPr>
              <a:t>issues.</a:t>
            </a:r>
            <a:endParaRPr lang="en-US" dirty="0">
              <a:latin typeface="Arial" pitchFamily="-84" charset="0"/>
              <a:ea typeface="ＭＳ Ｐゴシック" pitchFamily="-84" charset="-128"/>
              <a:cs typeface="ＭＳ Ｐゴシック" pitchFamily="-84" charset="-128"/>
            </a:endParaRPr>
          </a:p>
        </p:txBody>
      </p:sp>
      <p:sp>
        <p:nvSpPr>
          <p:cNvPr id="20484" name="Slide Number Placeholder 3"/>
          <p:cNvSpPr>
            <a:spLocks noGrp="1"/>
          </p:cNvSpPr>
          <p:nvPr>
            <p:ph type="sldNum" sz="quarter" idx="5"/>
          </p:nvPr>
        </p:nvSpPr>
        <p:spPr>
          <a:noFill/>
        </p:spPr>
        <p:txBody>
          <a:bodyPr/>
          <a:lstStyle/>
          <a:p>
            <a:fld id="{9CFA8CB0-B256-FB46-8B41-13A19D2B6A57}" type="slidenum">
              <a:rPr lang="en-AU" smtClean="0">
                <a:latin typeface="Arial" pitchFamily="-1" charset="0"/>
              </a:rPr>
              <a:pPr/>
              <a:t>2</a:t>
            </a:fld>
            <a:endParaRPr lang="en-AU" dirty="0">
              <a:latin typeface="Arial" pitchFamily="-1" charset="0"/>
            </a:endParaRPr>
          </a:p>
        </p:txBody>
      </p:sp>
    </p:spTree>
    <p:extLst>
      <p:ext uri="{BB962C8B-B14F-4D97-AF65-F5344CB8AC3E}">
        <p14:creationId xmlns:p14="http://schemas.microsoft.com/office/powerpoint/2010/main" val="255310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ea typeface="ＭＳ Ｐゴシック" charset="-128"/>
                <a:cs typeface="ＭＳ Ｐゴシック" charset="-128"/>
              </a:rPr>
              <a:t> IEEE 802.1X Port-Based Network Access Control was designed to provide access control</a:t>
            </a:r>
          </a:p>
          <a:p>
            <a:r>
              <a:rPr lang="en-US" dirty="0">
                <a:latin typeface="Arial" charset="0"/>
                <a:ea typeface="ＭＳ Ｐゴシック" charset="-128"/>
                <a:cs typeface="ＭＳ Ｐゴシック" charset="-128"/>
              </a:rPr>
              <a:t>functions for LANs. Table 5.1 briefly defines key terms used in the IEEE 802.11</a:t>
            </a:r>
          </a:p>
          <a:p>
            <a:r>
              <a:rPr lang="en-US" dirty="0">
                <a:latin typeface="Arial" charset="0"/>
                <a:ea typeface="ＭＳ Ｐゴシック" charset="-128"/>
                <a:cs typeface="ＭＳ Ｐゴシック" charset="-128"/>
              </a:rPr>
              <a:t>standard. The terms supplicant , network access point , and authentication server  correspond</a:t>
            </a:r>
          </a:p>
          <a:p>
            <a:r>
              <a:rPr lang="en-US" dirty="0">
                <a:latin typeface="Arial" charset="0"/>
                <a:ea typeface="ＭＳ Ｐゴシック" charset="-128"/>
                <a:cs typeface="ＭＳ Ｐゴシック" charset="-128"/>
              </a:rPr>
              <a:t>to the EAP terms peer , authenticator , and authentication server , respectively.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Until the AS authenticates a supplicant (using an authentication protocol),</a:t>
            </a:r>
          </a:p>
          <a:p>
            <a:r>
              <a:rPr lang="en-US" dirty="0">
                <a:latin typeface="Arial" charset="0"/>
                <a:ea typeface="ＭＳ Ｐゴシック" charset="-128"/>
                <a:cs typeface="ＭＳ Ｐゴシック" charset="-128"/>
              </a:rPr>
              <a:t>the authenticator only passes control and authentication messages between the supplicant</a:t>
            </a:r>
          </a:p>
          <a:p>
            <a:r>
              <a:rPr lang="en-US" dirty="0">
                <a:latin typeface="Arial" charset="0"/>
                <a:ea typeface="ＭＳ Ｐゴシック" charset="-128"/>
                <a:cs typeface="ＭＳ Ｐゴシック" charset="-128"/>
              </a:rPr>
              <a:t>and the AS; the 802.1X control channel is unblocked, but the 802.11 data</a:t>
            </a:r>
          </a:p>
          <a:p>
            <a:r>
              <a:rPr lang="en-US" dirty="0">
                <a:latin typeface="Arial" charset="0"/>
                <a:ea typeface="ＭＳ Ｐゴシック" charset="-128"/>
                <a:cs typeface="ＭＳ Ｐゴシック" charset="-128"/>
              </a:rPr>
              <a:t>channel is blocked. Once a supplicant is authenticated and keys are provided, the</a:t>
            </a:r>
          </a:p>
          <a:p>
            <a:r>
              <a:rPr lang="en-US" dirty="0">
                <a:latin typeface="Arial" charset="0"/>
                <a:ea typeface="ＭＳ Ｐゴシック" charset="-128"/>
                <a:cs typeface="ＭＳ Ｐゴシック" charset="-128"/>
              </a:rPr>
              <a:t>authenticator can forward data from the supplicant, subject to predefined access</a:t>
            </a:r>
          </a:p>
          <a:p>
            <a:r>
              <a:rPr lang="en-US" dirty="0">
                <a:latin typeface="Arial" charset="0"/>
                <a:ea typeface="ＭＳ Ｐゴシック" charset="-128"/>
                <a:cs typeface="ＭＳ Ｐゴシック" charset="-128"/>
              </a:rPr>
              <a:t>control limitations for the supplicant to the network. Under these circumstances,</a:t>
            </a:r>
          </a:p>
          <a:p>
            <a:r>
              <a:rPr lang="en-US" dirty="0">
                <a:latin typeface="Arial" charset="0"/>
                <a:ea typeface="ＭＳ Ｐゴシック" charset="-128"/>
                <a:cs typeface="ＭＳ Ｐゴシック" charset="-128"/>
              </a:rPr>
              <a:t>the data channel is unblocked.</a:t>
            </a:r>
          </a:p>
          <a:p>
            <a:endParaRPr lang="en-US" dirty="0">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27</a:t>
            </a:fld>
            <a:endParaRPr lang="en-AU" dirty="0"/>
          </a:p>
        </p:txBody>
      </p:sp>
    </p:spTree>
    <p:extLst>
      <p:ext uri="{BB962C8B-B14F-4D97-AF65-F5344CB8AC3E}">
        <p14:creationId xmlns:p14="http://schemas.microsoft.com/office/powerpoint/2010/main" val="2282565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9C30526A-2D6D-DB45-9B16-2D5B232FDDDE}" type="slidenum">
              <a:rPr lang="en-AU">
                <a:latin typeface="Arial" pitchFamily="-84" charset="0"/>
              </a:rPr>
              <a:pPr/>
              <a:t>28</a:t>
            </a:fld>
            <a:endParaRPr lang="en-AU" dirty="0">
              <a:latin typeface="Arial" pitchFamily="-84"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r>
              <a:rPr lang="en-US" dirty="0">
                <a:latin typeface="Arial" charset="0"/>
                <a:ea typeface="ＭＳ Ｐゴシック" charset="-128"/>
                <a:cs typeface="ＭＳ Ｐゴシック" charset="-128"/>
              </a:rPr>
              <a:t>As indicated in Figure 5.5, 802.1X uses the concepts of controlled and uncontrolled</a:t>
            </a:r>
          </a:p>
          <a:p>
            <a:r>
              <a:rPr lang="en-US" dirty="0">
                <a:latin typeface="Arial" charset="0"/>
                <a:ea typeface="ＭＳ Ｐゴシック" charset="-128"/>
                <a:cs typeface="ＭＳ Ｐゴシック" charset="-128"/>
              </a:rPr>
              <a:t>ports. Ports are logical entities defined within the authenticator and refer to</a:t>
            </a:r>
          </a:p>
          <a:p>
            <a:r>
              <a:rPr lang="en-US" dirty="0">
                <a:latin typeface="Arial" charset="0"/>
                <a:ea typeface="ＭＳ Ｐゴシック" charset="-128"/>
                <a:cs typeface="ＭＳ Ｐゴシック" charset="-128"/>
              </a:rPr>
              <a:t>physical network connections. Each logical port is mapped to one of these two types</a:t>
            </a:r>
          </a:p>
          <a:p>
            <a:r>
              <a:rPr lang="en-US" dirty="0">
                <a:latin typeface="Arial" charset="0"/>
                <a:ea typeface="ＭＳ Ｐゴシック" charset="-128"/>
                <a:cs typeface="ＭＳ Ｐゴシック" charset="-128"/>
              </a:rPr>
              <a:t>of physical ports. An uncontrolled port allows the exchange of protocol data units</a:t>
            </a:r>
          </a:p>
          <a:p>
            <a:r>
              <a:rPr lang="en-US" dirty="0">
                <a:latin typeface="Arial" charset="0"/>
                <a:ea typeface="ＭＳ Ｐゴシック" charset="-128"/>
                <a:cs typeface="ＭＳ Ｐゴシック" charset="-128"/>
              </a:rPr>
              <a:t>(PDUs) between the supplicant and the AS, regardless of the authentication state</a:t>
            </a:r>
          </a:p>
          <a:p>
            <a:r>
              <a:rPr lang="en-US" dirty="0">
                <a:latin typeface="Arial" charset="0"/>
                <a:ea typeface="ＭＳ Ｐゴシック" charset="-128"/>
                <a:cs typeface="ＭＳ Ｐゴシック" charset="-128"/>
              </a:rPr>
              <a:t>of the supplicant. A controlled port allows the exchange of PDUs between a supplicant</a:t>
            </a:r>
          </a:p>
          <a:p>
            <a:r>
              <a:rPr lang="en-US" dirty="0">
                <a:latin typeface="Arial" charset="0"/>
                <a:ea typeface="ＭＳ Ｐゴシック" charset="-128"/>
                <a:cs typeface="ＭＳ Ｐゴシック" charset="-128"/>
              </a:rPr>
              <a:t>and other systems on the network only if the current state of the supplicant</a:t>
            </a:r>
          </a:p>
          <a:p>
            <a:r>
              <a:rPr lang="en-US" dirty="0">
                <a:latin typeface="Arial" charset="0"/>
                <a:ea typeface="ＭＳ Ｐゴシック" charset="-128"/>
                <a:cs typeface="ＭＳ Ｐゴシック" charset="-128"/>
              </a:rPr>
              <a:t>authorizes such an exchange.</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The essential element defined in 802.1X is a protocol known as EAPOL (EAP</a:t>
            </a:r>
          </a:p>
          <a:p>
            <a:r>
              <a:rPr lang="en-US" dirty="0">
                <a:latin typeface="Arial" charset="0"/>
                <a:ea typeface="ＭＳ Ｐゴシック" charset="-128"/>
                <a:cs typeface="ＭＳ Ｐゴシック" charset="-128"/>
              </a:rPr>
              <a:t>over LAN). EAPOL operates at the network layers and makes use of an IEEE 802</a:t>
            </a:r>
          </a:p>
          <a:p>
            <a:r>
              <a:rPr lang="en-US" dirty="0">
                <a:latin typeface="Arial" charset="0"/>
                <a:ea typeface="ＭＳ Ｐゴシック" charset="-128"/>
                <a:cs typeface="ＭＳ Ｐゴシック" charset="-128"/>
              </a:rPr>
              <a:t>LAN, such as Ethernet or Wi-Fi, at the link level. EAPOL enables a supplicant to</a:t>
            </a:r>
          </a:p>
          <a:p>
            <a:r>
              <a:rPr lang="en-US" dirty="0">
                <a:latin typeface="Arial" charset="0"/>
                <a:ea typeface="ＭＳ Ｐゴシック" charset="-128"/>
                <a:cs typeface="ＭＳ Ｐゴシック" charset="-128"/>
              </a:rPr>
              <a:t>communicate with an authenticator and supports the exchange of EAP packets for</a:t>
            </a:r>
          </a:p>
          <a:p>
            <a:r>
              <a:rPr lang="en-US" dirty="0">
                <a:latin typeface="Arial" charset="0"/>
                <a:ea typeface="ＭＳ Ｐゴシック" charset="-128"/>
                <a:cs typeface="ＭＳ Ｐゴシック" charset="-128"/>
              </a:rPr>
              <a:t>authentication.</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2317304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latin typeface="Arial" charset="0"/>
                <a:ea typeface="ＭＳ Ｐゴシック" charset="-128"/>
                <a:cs typeface="ＭＳ Ｐゴシック" charset="-128"/>
              </a:rPr>
              <a:t> The most common EAPOL packets are listed in Table 5.2. When the</a:t>
            </a:r>
          </a:p>
          <a:p>
            <a:r>
              <a:rPr lang="en-US" dirty="0">
                <a:latin typeface="Arial" charset="0"/>
                <a:ea typeface="ＭＳ Ｐゴシック" charset="-128"/>
                <a:cs typeface="ＭＳ Ｐゴシック" charset="-128"/>
              </a:rPr>
              <a:t>supplicant first connects to the LAN, it does not know the MAC address of the</a:t>
            </a:r>
          </a:p>
          <a:p>
            <a:r>
              <a:rPr lang="en-US" dirty="0">
                <a:latin typeface="Arial" charset="0"/>
                <a:ea typeface="ＭＳ Ｐゴシック" charset="-128"/>
                <a:cs typeface="ＭＳ Ｐゴシック" charset="-128"/>
              </a:rPr>
              <a:t> authenticator. Actually it doesn’t know whether there is an authenticator present</a:t>
            </a:r>
          </a:p>
          <a:p>
            <a:r>
              <a:rPr lang="en-US" dirty="0">
                <a:latin typeface="Arial" charset="0"/>
                <a:ea typeface="ＭＳ Ｐゴシック" charset="-128"/>
                <a:cs typeface="ＭＳ Ｐゴシック" charset="-128"/>
              </a:rPr>
              <a:t>at all. By sending an EAPOL-Start  packet to a special group-multicast address</a:t>
            </a:r>
          </a:p>
          <a:p>
            <a:r>
              <a:rPr lang="en-US" dirty="0">
                <a:latin typeface="Arial" charset="0"/>
                <a:ea typeface="ＭＳ Ｐゴシック" charset="-128"/>
                <a:cs typeface="ＭＳ Ｐゴシック" charset="-128"/>
              </a:rPr>
              <a:t>reserved for IEEE 802.1X authenticators, a supplicant can determine whether an</a:t>
            </a:r>
          </a:p>
          <a:p>
            <a:r>
              <a:rPr lang="en-US" dirty="0">
                <a:latin typeface="Arial" charset="0"/>
                <a:ea typeface="ＭＳ Ｐゴシック" charset="-128"/>
                <a:cs typeface="ＭＳ Ｐゴシック" charset="-128"/>
              </a:rPr>
              <a:t>authenticator is present and let it know that the supplicant is ready. In many cases,</a:t>
            </a:r>
          </a:p>
          <a:p>
            <a:r>
              <a:rPr lang="en-US" dirty="0">
                <a:latin typeface="Arial" charset="0"/>
                <a:ea typeface="ＭＳ Ｐゴシック" charset="-128"/>
                <a:cs typeface="ＭＳ Ｐゴシック" charset="-128"/>
              </a:rPr>
              <a:t>the authenticator will already be notified that a new device has connected from</a:t>
            </a:r>
          </a:p>
          <a:p>
            <a:r>
              <a:rPr lang="en-US" dirty="0">
                <a:latin typeface="Arial" charset="0"/>
                <a:ea typeface="ＭＳ Ｐゴシック" charset="-128"/>
                <a:cs typeface="ＭＳ Ｐゴシック" charset="-128"/>
              </a:rPr>
              <a:t>some hardware notification. For example, a hub knows that a cable is plugged in</a:t>
            </a:r>
          </a:p>
          <a:p>
            <a:r>
              <a:rPr lang="en-US" dirty="0">
                <a:latin typeface="Arial" charset="0"/>
                <a:ea typeface="ＭＳ Ｐゴシック" charset="-128"/>
                <a:cs typeface="ＭＳ Ｐゴシック" charset="-128"/>
              </a:rPr>
              <a:t>before the device sends any data. In this case the authenticator may preempt the</a:t>
            </a:r>
          </a:p>
          <a:p>
            <a:r>
              <a:rPr lang="en-US" dirty="0">
                <a:latin typeface="Arial" charset="0"/>
                <a:ea typeface="ＭＳ Ｐゴシック" charset="-128"/>
                <a:cs typeface="ＭＳ Ｐゴシック" charset="-128"/>
              </a:rPr>
              <a:t>Start message with its own message. In either case the authenticator sends an EAP Request</a:t>
            </a:r>
          </a:p>
          <a:p>
            <a:r>
              <a:rPr lang="en-US" dirty="0">
                <a:latin typeface="Arial" charset="0"/>
                <a:ea typeface="ＭＳ Ｐゴシック" charset="-128"/>
                <a:cs typeface="ＭＳ Ｐゴシック" charset="-128"/>
              </a:rPr>
              <a:t>Identity message encapsulated in an EAPOL-EAP  packet. The EAPOLEAP</a:t>
            </a:r>
          </a:p>
          <a:p>
            <a:r>
              <a:rPr lang="en-US" dirty="0">
                <a:latin typeface="Arial" charset="0"/>
                <a:ea typeface="ＭＳ Ｐゴシック" charset="-128"/>
                <a:cs typeface="ＭＳ Ｐゴシック" charset="-128"/>
              </a:rPr>
              <a:t>is the EAPOL frame type used for transporting EAP packets.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The authenticator uses the EAP-Key  packet to send cryptographic keys to the</a:t>
            </a:r>
          </a:p>
          <a:p>
            <a:r>
              <a:rPr lang="en-US" dirty="0">
                <a:latin typeface="Arial" charset="0"/>
                <a:ea typeface="ＭＳ Ｐゴシック" charset="-128"/>
                <a:cs typeface="ＭＳ Ｐゴシック" charset="-128"/>
              </a:rPr>
              <a:t>supplicant once it has decided to admit it to the network. The EAP-Logoff  packet</a:t>
            </a:r>
          </a:p>
          <a:p>
            <a:r>
              <a:rPr lang="en-US" dirty="0">
                <a:latin typeface="Arial" charset="0"/>
                <a:ea typeface="ＭＳ Ｐゴシック" charset="-128"/>
                <a:cs typeface="ＭＳ Ｐゴシック" charset="-128"/>
              </a:rPr>
              <a:t>type indicates that the supplicant wishes to be disconnected from the network.</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30</a:t>
            </a:fld>
            <a:endParaRPr lang="en-AU" dirty="0"/>
          </a:p>
        </p:txBody>
      </p:sp>
    </p:spTree>
    <p:extLst>
      <p:ext uri="{BB962C8B-B14F-4D97-AF65-F5344CB8AC3E}">
        <p14:creationId xmlns:p14="http://schemas.microsoft.com/office/powerpoint/2010/main" val="50046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ea typeface="ＭＳ Ｐゴシック" charset="-128"/>
                <a:cs typeface="ＭＳ Ｐゴシック" charset="-128"/>
              </a:rPr>
              <a:t> The EAPOL packet format includes the following fields: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Protocol version:  version of EAPOL.</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Packet type:  indicates start, EAP, key, logoff, etc.</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Packet body length: If the packet includes a body, this field indicates the body</a:t>
            </a:r>
          </a:p>
          <a:p>
            <a:r>
              <a:rPr lang="en-US" dirty="0">
                <a:latin typeface="Arial" charset="0"/>
                <a:ea typeface="ＭＳ Ｐゴシック" charset="-128"/>
                <a:cs typeface="ＭＳ Ｐゴシック" charset="-128"/>
              </a:rPr>
              <a:t>length.</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Packet body: The payload for this EAPOL packet. An example is an EAP packet.</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Figure 5.6 shows an example of exchange using EAPOL. In Chapter 7, we examine</a:t>
            </a:r>
          </a:p>
          <a:p>
            <a:r>
              <a:rPr lang="en-US" dirty="0">
                <a:latin typeface="Arial" charset="0"/>
                <a:ea typeface="ＭＳ Ｐゴシック" charset="-128"/>
                <a:cs typeface="ＭＳ Ｐゴシック" charset="-128"/>
              </a:rPr>
              <a:t>the use of EAP and EAPOL in the context of IEEE 802.11 wireless LAN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31</a:t>
            </a:fld>
            <a:endParaRPr lang="en-AU" dirty="0"/>
          </a:p>
        </p:txBody>
      </p:sp>
    </p:spTree>
    <p:extLst>
      <p:ext uri="{BB962C8B-B14F-4D97-AF65-F5344CB8AC3E}">
        <p14:creationId xmlns:p14="http://schemas.microsoft.com/office/powerpoint/2010/main" val="777888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ea typeface="ＭＳ Ｐゴシック" charset="-128"/>
                <a:cs typeface="ＭＳ Ｐゴシック" charset="-128"/>
              </a:rPr>
              <a:t>There is an increasingly prominent trend in many organizations to move a</a:t>
            </a:r>
          </a:p>
          <a:p>
            <a:r>
              <a:rPr lang="en-US" dirty="0">
                <a:latin typeface="Arial" charset="0"/>
                <a:ea typeface="ＭＳ Ｐゴシック" charset="-128"/>
                <a:cs typeface="ＭＳ Ｐゴシック" charset="-128"/>
              </a:rPr>
              <a:t>substantial portion of or even all information technology (IT) operations to an</a:t>
            </a:r>
          </a:p>
          <a:p>
            <a:r>
              <a:rPr lang="en-US" dirty="0">
                <a:latin typeface="Arial" charset="0"/>
                <a:ea typeface="ＭＳ Ｐゴシック" charset="-128"/>
                <a:cs typeface="ＭＳ Ｐゴシック" charset="-128"/>
              </a:rPr>
              <a:t>Internet-connected infrastructure known as enterprise cloud computing. This</a:t>
            </a:r>
          </a:p>
          <a:p>
            <a:r>
              <a:rPr lang="en-US" dirty="0">
                <a:latin typeface="Arial" charset="0"/>
                <a:ea typeface="ＭＳ Ｐゴシック" charset="-128"/>
                <a:cs typeface="ＭＳ Ｐゴシック" charset="-128"/>
              </a:rPr>
              <a:t>section provides an overview of cloud computing.</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NIST defines cloud computing, in NIST SP-800-145 (The NIST Definition of Cloud</a:t>
            </a:r>
          </a:p>
          <a:p>
            <a:r>
              <a:rPr lang="en-US" dirty="0">
                <a:latin typeface="Arial" charset="0"/>
                <a:ea typeface="ＭＳ Ｐゴシック" charset="-128"/>
                <a:cs typeface="ＭＳ Ｐゴシック" charset="-128"/>
              </a:rPr>
              <a:t>Computing ), as follows: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Cloud computing:  A model for enabling ubiquitous, convenient, on-demand network</a:t>
            </a:r>
          </a:p>
          <a:p>
            <a:r>
              <a:rPr lang="en-US" dirty="0">
                <a:latin typeface="Arial" charset="0"/>
                <a:ea typeface="ＭＳ Ｐゴシック" charset="-128"/>
                <a:cs typeface="ＭＳ Ｐゴシック" charset="-128"/>
              </a:rPr>
              <a:t>access to a shared pool of configurable computing resources (e.g., networks,</a:t>
            </a:r>
          </a:p>
          <a:p>
            <a:r>
              <a:rPr lang="en-US" dirty="0">
                <a:latin typeface="Arial" charset="0"/>
                <a:ea typeface="ＭＳ Ｐゴシック" charset="-128"/>
                <a:cs typeface="ＭＳ Ｐゴシック" charset="-128"/>
              </a:rPr>
              <a:t>servers, storage, applications, and services) that can be rapidly provisioned and</a:t>
            </a:r>
          </a:p>
          <a:p>
            <a:r>
              <a:rPr lang="en-US" dirty="0">
                <a:latin typeface="Arial" charset="0"/>
                <a:ea typeface="ＭＳ Ｐゴシック" charset="-128"/>
                <a:cs typeface="ＭＳ Ｐゴシック" charset="-128"/>
              </a:rPr>
              <a:t>released with minimal management effort or service provider interaction. This</a:t>
            </a:r>
          </a:p>
          <a:p>
            <a:r>
              <a:rPr lang="en-US" dirty="0">
                <a:latin typeface="Arial" charset="0"/>
                <a:ea typeface="ＭＳ Ｐゴシック" charset="-128"/>
                <a:cs typeface="ＭＳ Ｐゴシック" charset="-128"/>
              </a:rPr>
              <a:t>cloud model promotes availability and is composed of five essential characteristics,</a:t>
            </a:r>
          </a:p>
          <a:p>
            <a:r>
              <a:rPr lang="en-US" dirty="0">
                <a:latin typeface="Arial" charset="0"/>
                <a:ea typeface="ＭＳ Ｐゴシック" charset="-128"/>
                <a:cs typeface="ＭＳ Ｐゴシック" charset="-128"/>
              </a:rPr>
              <a:t>three service models, and four deployment models.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32</a:t>
            </a:fld>
            <a:endParaRPr lang="en-AU" dirty="0"/>
          </a:p>
        </p:txBody>
      </p:sp>
    </p:spTree>
    <p:extLst>
      <p:ext uri="{BB962C8B-B14F-4D97-AF65-F5344CB8AC3E}">
        <p14:creationId xmlns:p14="http://schemas.microsoft.com/office/powerpoint/2010/main" val="1821222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latin typeface="Arial" charset="0"/>
                <a:ea typeface="ＭＳ Ｐゴシック" charset="-128"/>
                <a:cs typeface="ＭＳ Ｐゴシック" charset="-128"/>
              </a:rPr>
              <a:t>The definition refers to various models and characteristics, whose relationship is</a:t>
            </a:r>
          </a:p>
          <a:p>
            <a:r>
              <a:rPr lang="en-US" dirty="0">
                <a:latin typeface="Arial" charset="0"/>
                <a:ea typeface="ＭＳ Ｐゴシック" charset="-128"/>
                <a:cs typeface="ＭＳ Ｐゴシック" charset="-128"/>
              </a:rPr>
              <a:t>illustrated in Figure 5.7. The essential characteristics of cloud computing include</a:t>
            </a:r>
          </a:p>
          <a:p>
            <a:r>
              <a:rPr lang="en-US" dirty="0">
                <a:latin typeface="Arial" charset="0"/>
                <a:ea typeface="ＭＳ Ｐゴシック" charset="-128"/>
                <a:cs typeface="ＭＳ Ｐゴシック" charset="-128"/>
              </a:rPr>
              <a:t>the following:</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Broad network access:  Capabilities are available over the network and accessed</a:t>
            </a:r>
          </a:p>
          <a:p>
            <a:r>
              <a:rPr lang="en-US" dirty="0">
                <a:latin typeface="Arial" charset="0"/>
                <a:ea typeface="ＭＳ Ｐゴシック" charset="-128"/>
                <a:cs typeface="ＭＳ Ｐゴシック" charset="-128"/>
              </a:rPr>
              <a:t>through standard mechanisms that promote use by heterogeneous thin</a:t>
            </a:r>
          </a:p>
          <a:p>
            <a:r>
              <a:rPr lang="en-US" dirty="0">
                <a:latin typeface="Arial" charset="0"/>
                <a:ea typeface="ＭＳ Ｐゴシック" charset="-128"/>
                <a:cs typeface="ＭＳ Ｐゴシック" charset="-128"/>
              </a:rPr>
              <a:t> or thick client platforms (e.g., mobile phones, laptops, and PDAs) as well as</a:t>
            </a:r>
          </a:p>
          <a:p>
            <a:r>
              <a:rPr lang="en-US" dirty="0">
                <a:latin typeface="Arial" charset="0"/>
                <a:ea typeface="ＭＳ Ｐゴシック" charset="-128"/>
                <a:cs typeface="ＭＳ Ｐゴシック" charset="-128"/>
              </a:rPr>
              <a:t>other traditional or cloud-based software services.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Rapid elasticity:  Cloud computing gives you the ability to expand and reduce</a:t>
            </a:r>
          </a:p>
          <a:p>
            <a:r>
              <a:rPr lang="en-US" dirty="0">
                <a:latin typeface="Arial" charset="0"/>
                <a:ea typeface="ＭＳ Ｐゴシック" charset="-128"/>
                <a:cs typeface="ＭＳ Ｐゴシック" charset="-128"/>
              </a:rPr>
              <a:t>resources according to your specific service requirement. For example, you</a:t>
            </a:r>
          </a:p>
          <a:p>
            <a:r>
              <a:rPr lang="en-US" dirty="0">
                <a:latin typeface="Arial" charset="0"/>
                <a:ea typeface="ＭＳ Ｐゴシック" charset="-128"/>
                <a:cs typeface="ＭＳ Ｐゴシック" charset="-128"/>
              </a:rPr>
              <a:t>may need a large number of server resources for the duration of a specific</a:t>
            </a:r>
          </a:p>
          <a:p>
            <a:r>
              <a:rPr lang="en-US" dirty="0">
                <a:latin typeface="Arial" charset="0"/>
                <a:ea typeface="ＭＳ Ｐゴシック" charset="-128"/>
                <a:cs typeface="ＭＳ Ｐゴシック" charset="-128"/>
              </a:rPr>
              <a:t>task. You can then release these resources upon completion of the task.</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Measured service:  Cloud systems automatically control and optimize resource</a:t>
            </a:r>
          </a:p>
          <a:p>
            <a:r>
              <a:rPr lang="en-US" dirty="0">
                <a:latin typeface="Arial" charset="0"/>
                <a:ea typeface="ＭＳ Ｐゴシック" charset="-128"/>
                <a:cs typeface="ＭＳ Ｐゴシック" charset="-128"/>
              </a:rPr>
              <a:t>use by leveraging a metering capability at some level of abstraction appropriate</a:t>
            </a:r>
          </a:p>
          <a:p>
            <a:r>
              <a:rPr lang="en-US" dirty="0">
                <a:latin typeface="Arial" charset="0"/>
                <a:ea typeface="ＭＳ Ｐゴシック" charset="-128"/>
                <a:cs typeface="ＭＳ Ｐゴシック" charset="-128"/>
              </a:rPr>
              <a:t>to the type of service (e.g., storage, processing, bandwidth, and active user</a:t>
            </a:r>
          </a:p>
          <a:p>
            <a:r>
              <a:rPr lang="en-US" dirty="0">
                <a:latin typeface="Arial" charset="0"/>
                <a:ea typeface="ＭＳ Ｐゴシック" charset="-128"/>
                <a:cs typeface="ＭＳ Ｐゴシック" charset="-128"/>
              </a:rPr>
              <a:t>accounts). Resource usage can be monitored, controlled, and reported, providing</a:t>
            </a:r>
          </a:p>
          <a:p>
            <a:r>
              <a:rPr lang="en-US" dirty="0">
                <a:latin typeface="Arial" charset="0"/>
                <a:ea typeface="ＭＳ Ｐゴシック" charset="-128"/>
                <a:cs typeface="ＭＳ Ｐゴシック" charset="-128"/>
              </a:rPr>
              <a:t>transparency for both the provider and consumer of the utilized service.</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On-demand self-service:  A consumer can unilaterally provision computing</a:t>
            </a:r>
          </a:p>
          <a:p>
            <a:r>
              <a:rPr lang="en-US" dirty="0">
                <a:latin typeface="Arial" charset="0"/>
                <a:ea typeface="ＭＳ Ｐゴシック" charset="-128"/>
                <a:cs typeface="ＭＳ Ｐゴシック" charset="-128"/>
              </a:rPr>
              <a:t>capabilities, such as server time and network storage, as needed automatically</a:t>
            </a:r>
          </a:p>
          <a:p>
            <a:r>
              <a:rPr lang="en-US" dirty="0">
                <a:latin typeface="Arial" charset="0"/>
                <a:ea typeface="ＭＳ Ｐゴシック" charset="-128"/>
                <a:cs typeface="ＭＳ Ｐゴシック" charset="-128"/>
              </a:rPr>
              <a:t>without requiring human interaction with each service provider. Because</a:t>
            </a:r>
          </a:p>
          <a:p>
            <a:r>
              <a:rPr lang="en-US" dirty="0">
                <a:latin typeface="Arial" charset="0"/>
                <a:ea typeface="ＭＳ Ｐゴシック" charset="-128"/>
                <a:cs typeface="ＭＳ Ｐゴシック" charset="-128"/>
              </a:rPr>
              <a:t>the service is on demand, the resources are not permanent parts of your IT</a:t>
            </a:r>
          </a:p>
          <a:p>
            <a:r>
              <a:rPr lang="en-US" dirty="0">
                <a:latin typeface="Arial" charset="0"/>
                <a:ea typeface="ＭＳ Ｐゴシック" charset="-128"/>
                <a:cs typeface="ＭＳ Ｐゴシック" charset="-128"/>
              </a:rPr>
              <a:t>infrastructure.</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Resource pooling:  The provider’s computing resources are pooled to serve</a:t>
            </a:r>
          </a:p>
          <a:p>
            <a:r>
              <a:rPr lang="en-US" dirty="0">
                <a:latin typeface="Arial" charset="0"/>
                <a:ea typeface="ＭＳ Ｐゴシック" charset="-128"/>
                <a:cs typeface="ＭＳ Ｐゴシック" charset="-128"/>
              </a:rPr>
              <a:t>multiple consumers using a multi-tenant model, with different physical and</a:t>
            </a:r>
          </a:p>
          <a:p>
            <a:r>
              <a:rPr lang="en-US" dirty="0">
                <a:latin typeface="Arial" charset="0"/>
                <a:ea typeface="ＭＳ Ｐゴシック" charset="-128"/>
                <a:cs typeface="ＭＳ Ｐゴシック" charset="-128"/>
              </a:rPr>
              <a:t>virtual resources dynamically assigned and reassigned according to consumer</a:t>
            </a:r>
          </a:p>
          <a:p>
            <a:r>
              <a:rPr lang="en-US" dirty="0">
                <a:latin typeface="Arial" charset="0"/>
                <a:ea typeface="ＭＳ Ｐゴシック" charset="-128"/>
                <a:cs typeface="ＭＳ Ｐゴシック" charset="-128"/>
              </a:rPr>
              <a:t> demand. There is a degree of location independence in that the customer</a:t>
            </a:r>
          </a:p>
          <a:p>
            <a:r>
              <a:rPr lang="en-US" dirty="0">
                <a:latin typeface="Arial" charset="0"/>
                <a:ea typeface="ＭＳ Ｐゴシック" charset="-128"/>
                <a:cs typeface="ＭＳ Ｐゴシック" charset="-128"/>
              </a:rPr>
              <a:t>generally has no control or knowledge of the exact location of the provided</a:t>
            </a:r>
          </a:p>
          <a:p>
            <a:r>
              <a:rPr lang="en-US" dirty="0">
                <a:latin typeface="Arial" charset="0"/>
                <a:ea typeface="ＭＳ Ｐゴシック" charset="-128"/>
                <a:cs typeface="ＭＳ Ｐゴシック" charset="-128"/>
              </a:rPr>
              <a:t>resources, but may be able to specify location at a higher level of abstraction</a:t>
            </a:r>
          </a:p>
          <a:p>
            <a:r>
              <a:rPr lang="en-US" dirty="0">
                <a:latin typeface="Arial" charset="0"/>
                <a:ea typeface="ＭＳ Ｐゴシック" charset="-128"/>
                <a:cs typeface="ＭＳ Ｐゴシック" charset="-128"/>
              </a:rPr>
              <a:t>(e.g., country, state, or data center). Examples of resources include storage,</a:t>
            </a:r>
          </a:p>
          <a:p>
            <a:r>
              <a:rPr lang="en-US" dirty="0">
                <a:latin typeface="Arial" charset="0"/>
                <a:ea typeface="ＭＳ Ｐゴシック" charset="-128"/>
                <a:cs typeface="ＭＳ Ｐゴシック" charset="-128"/>
              </a:rPr>
              <a:t>processing, memory, network bandwidth, and virtual machines. Even</a:t>
            </a:r>
          </a:p>
          <a:p>
            <a:r>
              <a:rPr lang="en-US" dirty="0">
                <a:latin typeface="Arial" charset="0"/>
                <a:ea typeface="ＭＳ Ｐゴシック" charset="-128"/>
                <a:cs typeface="ＭＳ Ｐゴシック" charset="-128"/>
              </a:rPr>
              <a:t>private clouds tend to pool resources between different parts of the same</a:t>
            </a:r>
          </a:p>
          <a:p>
            <a:r>
              <a:rPr lang="en-US" dirty="0">
                <a:latin typeface="Arial" charset="0"/>
                <a:ea typeface="ＭＳ Ｐゴシック" charset="-128"/>
                <a:cs typeface="ＭＳ Ｐゴシック" charset="-128"/>
              </a:rPr>
              <a:t>organization.</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NIST defines three service models , which can be viewed as nested service</a:t>
            </a:r>
          </a:p>
          <a:p>
            <a:r>
              <a:rPr lang="en-US" dirty="0">
                <a:latin typeface="Arial" charset="0"/>
                <a:ea typeface="ＭＳ Ｐゴシック" charset="-128"/>
                <a:cs typeface="ＭＳ Ｐゴシック" charset="-128"/>
              </a:rPr>
              <a:t>alternatives: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Software as a service (SaaS):  The capability provided to the consumer is to</a:t>
            </a:r>
          </a:p>
          <a:p>
            <a:r>
              <a:rPr lang="en-US" dirty="0">
                <a:latin typeface="Arial" charset="0"/>
                <a:ea typeface="ＭＳ Ｐゴシック" charset="-128"/>
                <a:cs typeface="ＭＳ Ｐゴシック" charset="-128"/>
              </a:rPr>
              <a:t>use the provider’s applications running on a cloud infrastructure. The applications</a:t>
            </a:r>
          </a:p>
          <a:p>
            <a:r>
              <a:rPr lang="en-US" dirty="0">
                <a:latin typeface="Arial" charset="0"/>
                <a:ea typeface="ＭＳ Ｐゴシック" charset="-128"/>
                <a:cs typeface="ＭＳ Ｐゴシック" charset="-128"/>
              </a:rPr>
              <a:t>are accessible from various client devices through a thin client interface</a:t>
            </a:r>
          </a:p>
          <a:p>
            <a:r>
              <a:rPr lang="en-US" dirty="0">
                <a:latin typeface="Arial" charset="0"/>
                <a:ea typeface="ＭＳ Ｐゴシック" charset="-128"/>
                <a:cs typeface="ＭＳ Ｐゴシック" charset="-128"/>
              </a:rPr>
              <a:t>such as a Web browser. Instead of obtaining desktop and server licenses</a:t>
            </a:r>
          </a:p>
          <a:p>
            <a:r>
              <a:rPr lang="en-US" dirty="0">
                <a:latin typeface="Arial" charset="0"/>
                <a:ea typeface="ＭＳ Ｐゴシック" charset="-128"/>
                <a:cs typeface="ＭＳ Ｐゴシック" charset="-128"/>
              </a:rPr>
              <a:t>for software products it uses, an enterprise obtains the same functions from</a:t>
            </a:r>
          </a:p>
          <a:p>
            <a:r>
              <a:rPr lang="en-US" dirty="0">
                <a:latin typeface="Arial" charset="0"/>
                <a:ea typeface="ＭＳ Ｐゴシック" charset="-128"/>
                <a:cs typeface="ＭＳ Ｐゴシック" charset="-128"/>
              </a:rPr>
              <a:t>the cloud service. SaaS saves the complexity of software installation, maintenance,</a:t>
            </a:r>
          </a:p>
          <a:p>
            <a:r>
              <a:rPr lang="en-US" dirty="0">
                <a:latin typeface="Arial" charset="0"/>
                <a:ea typeface="ＭＳ Ｐゴシック" charset="-128"/>
                <a:cs typeface="ＭＳ Ｐゴシック" charset="-128"/>
              </a:rPr>
              <a:t>upgrades, and patches. Examples of services at this level are Gmail,</a:t>
            </a:r>
          </a:p>
          <a:p>
            <a:r>
              <a:rPr lang="en-US" dirty="0">
                <a:latin typeface="Arial" charset="0"/>
                <a:ea typeface="ＭＳ Ｐゴシック" charset="-128"/>
                <a:cs typeface="ＭＳ Ｐゴシック" charset="-128"/>
              </a:rPr>
              <a:t>Google’s e-mail service, and Salesforce.com, which helps firms keep track of</a:t>
            </a:r>
          </a:p>
          <a:p>
            <a:r>
              <a:rPr lang="en-US" dirty="0">
                <a:latin typeface="Arial" charset="0"/>
                <a:ea typeface="ＭＳ Ｐゴシック" charset="-128"/>
                <a:cs typeface="ＭＳ Ｐゴシック" charset="-128"/>
              </a:rPr>
              <a:t>their customers.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Platform as a service (PaaS):  The capability provided to the consumer is to</a:t>
            </a:r>
          </a:p>
          <a:p>
            <a:r>
              <a:rPr lang="en-US" dirty="0">
                <a:latin typeface="Arial" charset="0"/>
                <a:ea typeface="ＭＳ Ｐゴシック" charset="-128"/>
                <a:cs typeface="ＭＳ Ｐゴシック" charset="-128"/>
              </a:rPr>
              <a:t>deploy onto the cloud infrastructure consumer-created or acquired applications</a:t>
            </a:r>
          </a:p>
          <a:p>
            <a:r>
              <a:rPr lang="en-US" dirty="0">
                <a:latin typeface="Arial" charset="0"/>
                <a:ea typeface="ＭＳ Ｐゴシック" charset="-128"/>
                <a:cs typeface="ＭＳ Ｐゴシック" charset="-128"/>
              </a:rPr>
              <a:t>created using programming languages and tools supported by the provider.</a:t>
            </a:r>
          </a:p>
          <a:p>
            <a:r>
              <a:rPr lang="en-US" dirty="0">
                <a:latin typeface="Arial" charset="0"/>
                <a:ea typeface="ＭＳ Ｐゴシック" charset="-128"/>
                <a:cs typeface="ＭＳ Ｐゴシック" charset="-128"/>
              </a:rPr>
              <a:t>PaaS often provides middleware-style services such as database and</a:t>
            </a:r>
          </a:p>
          <a:p>
            <a:r>
              <a:rPr lang="en-US" dirty="0">
                <a:latin typeface="Arial" charset="0"/>
                <a:ea typeface="ＭＳ Ｐゴシック" charset="-128"/>
                <a:cs typeface="ＭＳ Ｐゴシック" charset="-128"/>
              </a:rPr>
              <a:t>component services for use by applications. In effect, PaaS is an operating</a:t>
            </a:r>
          </a:p>
          <a:p>
            <a:r>
              <a:rPr lang="en-US" dirty="0">
                <a:latin typeface="Arial" charset="0"/>
                <a:ea typeface="ＭＳ Ｐゴシック" charset="-128"/>
                <a:cs typeface="ＭＳ Ｐゴシック" charset="-128"/>
              </a:rPr>
              <a:t>system in the cloud.</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Infrastructure as a service (IaaS):  The capability provided to the consumer is</a:t>
            </a:r>
          </a:p>
          <a:p>
            <a:r>
              <a:rPr lang="en-US" dirty="0">
                <a:latin typeface="Arial" charset="0"/>
                <a:ea typeface="ＭＳ Ｐゴシック" charset="-128"/>
                <a:cs typeface="ＭＳ Ｐゴシック" charset="-128"/>
              </a:rPr>
              <a:t>to provision processing, storage, networks, and other fundamental computing</a:t>
            </a:r>
          </a:p>
          <a:p>
            <a:r>
              <a:rPr lang="en-US" dirty="0">
                <a:latin typeface="Arial" charset="0"/>
                <a:ea typeface="ＭＳ Ｐゴシック" charset="-128"/>
                <a:cs typeface="ＭＳ Ｐゴシック" charset="-128"/>
              </a:rPr>
              <a:t>resources where the consumer is able to deploy and run arbitrary software,</a:t>
            </a:r>
          </a:p>
          <a:p>
            <a:r>
              <a:rPr lang="en-US" dirty="0">
                <a:latin typeface="Arial" charset="0"/>
                <a:ea typeface="ＭＳ Ｐゴシック" charset="-128"/>
                <a:cs typeface="ＭＳ Ｐゴシック" charset="-128"/>
              </a:rPr>
              <a:t>which can include operating systems and applications. IaaS enables customers</a:t>
            </a:r>
          </a:p>
          <a:p>
            <a:r>
              <a:rPr lang="en-US" dirty="0">
                <a:latin typeface="Arial" charset="0"/>
                <a:ea typeface="ＭＳ Ｐゴシック" charset="-128"/>
                <a:cs typeface="ＭＳ Ｐゴシック" charset="-128"/>
              </a:rPr>
              <a:t>to combine basic computing services, such as number crunching and data storage,</a:t>
            </a:r>
          </a:p>
          <a:p>
            <a:r>
              <a:rPr lang="en-US" dirty="0">
                <a:latin typeface="Arial" charset="0"/>
                <a:ea typeface="ＭＳ Ｐゴシック" charset="-128"/>
                <a:cs typeface="ＭＳ Ｐゴシック" charset="-128"/>
              </a:rPr>
              <a:t>to build highly adaptable computer systems.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NIST defines four deployment models :</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Public cloud:  The cloud infrastructure is made available to the general public</a:t>
            </a:r>
          </a:p>
          <a:p>
            <a:r>
              <a:rPr lang="en-US" dirty="0">
                <a:latin typeface="Arial" charset="0"/>
                <a:ea typeface="ＭＳ Ｐゴシック" charset="-128"/>
                <a:cs typeface="ＭＳ Ｐゴシック" charset="-128"/>
              </a:rPr>
              <a:t>or a large industry group and is owned by an organization selling cloud services.</a:t>
            </a:r>
          </a:p>
          <a:p>
            <a:r>
              <a:rPr lang="en-US" dirty="0">
                <a:latin typeface="Arial" charset="0"/>
                <a:ea typeface="ＭＳ Ｐゴシック" charset="-128"/>
                <a:cs typeface="ＭＳ Ｐゴシック" charset="-128"/>
              </a:rPr>
              <a:t>The cloud provider is responsible both for the cloud infrastructure and</a:t>
            </a:r>
          </a:p>
          <a:p>
            <a:r>
              <a:rPr lang="en-US" dirty="0">
                <a:latin typeface="Arial" charset="0"/>
                <a:ea typeface="ＭＳ Ｐゴシック" charset="-128"/>
                <a:cs typeface="ＭＳ Ｐゴシック" charset="-128"/>
              </a:rPr>
              <a:t>for the control of data and operations within the cloud.</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Private cloud:  The cloud infrastructure is operated solely for an organization.</a:t>
            </a:r>
          </a:p>
          <a:p>
            <a:r>
              <a:rPr lang="en-US" dirty="0">
                <a:latin typeface="Arial" charset="0"/>
                <a:ea typeface="ＭＳ Ｐゴシック" charset="-128"/>
                <a:cs typeface="ＭＳ Ｐゴシック" charset="-128"/>
              </a:rPr>
              <a:t>It may be managed by the organization or a third party and may exist on</a:t>
            </a:r>
          </a:p>
          <a:p>
            <a:r>
              <a:rPr lang="en-US" dirty="0">
                <a:latin typeface="Arial" charset="0"/>
                <a:ea typeface="ＭＳ Ｐゴシック" charset="-128"/>
                <a:cs typeface="ＭＳ Ｐゴシック" charset="-128"/>
              </a:rPr>
              <a:t>premise or off premise. The cloud provider (CP) is responsible only for the</a:t>
            </a:r>
          </a:p>
          <a:p>
            <a:r>
              <a:rPr lang="en-US" dirty="0">
                <a:latin typeface="Arial" charset="0"/>
                <a:ea typeface="ＭＳ Ｐゴシック" charset="-128"/>
                <a:cs typeface="ＭＳ Ｐゴシック" charset="-128"/>
              </a:rPr>
              <a:t>infrastructure and not for the control.</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Community cloud:  The cloud infrastructure is shared by several organizations</a:t>
            </a:r>
          </a:p>
          <a:p>
            <a:r>
              <a:rPr lang="en-US" dirty="0">
                <a:latin typeface="Arial" charset="0"/>
                <a:ea typeface="ＭＳ Ｐゴシック" charset="-128"/>
                <a:cs typeface="ＭＳ Ｐゴシック" charset="-128"/>
              </a:rPr>
              <a:t>and supports a specific community that has shared concerns (e.g., mission,</a:t>
            </a:r>
          </a:p>
          <a:p>
            <a:r>
              <a:rPr lang="en-US" dirty="0">
                <a:latin typeface="Arial" charset="0"/>
                <a:ea typeface="ＭＳ Ｐゴシック" charset="-128"/>
                <a:cs typeface="ＭＳ Ｐゴシック" charset="-128"/>
              </a:rPr>
              <a:t>security requirements, policy, and compliance considerations). It may be managed</a:t>
            </a:r>
          </a:p>
          <a:p>
            <a:r>
              <a:rPr lang="en-US" dirty="0">
                <a:latin typeface="Arial" charset="0"/>
                <a:ea typeface="ＭＳ Ｐゴシック" charset="-128"/>
                <a:cs typeface="ＭＳ Ｐゴシック" charset="-128"/>
              </a:rPr>
              <a:t>by the organizations or a third party and may exist on premise or off</a:t>
            </a:r>
          </a:p>
          <a:p>
            <a:r>
              <a:rPr lang="en-US" dirty="0">
                <a:latin typeface="Arial" charset="0"/>
                <a:ea typeface="ＭＳ Ｐゴシック" charset="-128"/>
                <a:cs typeface="ＭＳ Ｐゴシック" charset="-128"/>
              </a:rPr>
              <a:t>premise.</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Hybrid cloud: The cloud infrastructure is a composition of two or more clouds</a:t>
            </a:r>
          </a:p>
          <a:p>
            <a:r>
              <a:rPr lang="en-US" dirty="0">
                <a:latin typeface="Arial" charset="0"/>
                <a:ea typeface="ＭＳ Ｐゴシック" charset="-128"/>
                <a:cs typeface="ＭＳ Ｐゴシック" charset="-128"/>
              </a:rPr>
              <a:t>(private, community, or public) that remain unique entities but are bound together</a:t>
            </a:r>
          </a:p>
          <a:p>
            <a:r>
              <a:rPr lang="en-US" dirty="0">
                <a:latin typeface="Arial" charset="0"/>
                <a:ea typeface="ＭＳ Ｐゴシック" charset="-128"/>
                <a:cs typeface="ＭＳ Ｐゴシック" charset="-128"/>
              </a:rPr>
              <a:t>by standardized or proprietary technology that enables data and application</a:t>
            </a:r>
          </a:p>
          <a:p>
            <a:r>
              <a:rPr lang="en-US" dirty="0">
                <a:latin typeface="Arial" charset="0"/>
                <a:ea typeface="ＭＳ Ｐゴシック" charset="-128"/>
                <a:cs typeface="ＭＳ Ｐゴシック" charset="-128"/>
              </a:rPr>
              <a:t>portability (e.g., cloud bursting for load balancing between clouds).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35</a:t>
            </a:fld>
            <a:endParaRPr lang="en-AU" dirty="0"/>
          </a:p>
        </p:txBody>
      </p:sp>
    </p:spTree>
    <p:extLst>
      <p:ext uri="{BB962C8B-B14F-4D97-AF65-F5344CB8AC3E}">
        <p14:creationId xmlns:p14="http://schemas.microsoft.com/office/powerpoint/2010/main" val="1084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ea typeface="ＭＳ Ｐゴシック" charset="-128"/>
                <a:cs typeface="ＭＳ Ｐゴシック" charset="-128"/>
              </a:rPr>
              <a:t> Figure 5.8 illustrates the typical cloud service context. An enterprise maintains</a:t>
            </a:r>
          </a:p>
          <a:p>
            <a:r>
              <a:rPr lang="en-US" dirty="0">
                <a:latin typeface="Arial" charset="0"/>
                <a:ea typeface="ＭＳ Ｐゴシック" charset="-128"/>
                <a:cs typeface="ＭＳ Ｐゴシック" charset="-128"/>
              </a:rPr>
              <a:t>workstations within an enterprise LAN or set of LANs, which are connected</a:t>
            </a:r>
          </a:p>
          <a:p>
            <a:r>
              <a:rPr lang="en-US" dirty="0">
                <a:latin typeface="Arial" charset="0"/>
                <a:ea typeface="ＭＳ Ｐゴシック" charset="-128"/>
                <a:cs typeface="ＭＳ Ｐゴシック" charset="-128"/>
              </a:rPr>
              <a:t>by a router through a network or the Internet to the cloud service provider. The</a:t>
            </a:r>
          </a:p>
          <a:p>
            <a:r>
              <a:rPr lang="en-US" dirty="0">
                <a:latin typeface="Arial" charset="0"/>
                <a:ea typeface="ＭＳ Ｐゴシック" charset="-128"/>
                <a:cs typeface="ＭＳ Ｐゴシック" charset="-128"/>
              </a:rPr>
              <a:t>cloud service provider maintains a massive collection of servers, which it manages</a:t>
            </a:r>
          </a:p>
          <a:p>
            <a:r>
              <a:rPr lang="en-US" dirty="0">
                <a:latin typeface="Arial" charset="0"/>
                <a:ea typeface="ＭＳ Ｐゴシック" charset="-128"/>
                <a:cs typeface="ＭＳ Ｐゴシック" charset="-128"/>
              </a:rPr>
              <a:t>with a variety of network management, redundancy, and security tools. In the figure,</a:t>
            </a:r>
          </a:p>
          <a:p>
            <a:r>
              <a:rPr lang="en-US" dirty="0">
                <a:latin typeface="Arial" charset="0"/>
                <a:ea typeface="ＭＳ Ｐゴシック" charset="-128"/>
                <a:cs typeface="ＭＳ Ｐゴシック" charset="-128"/>
              </a:rPr>
              <a:t>the cloud infrastructure is shown as a collection of blade servers, which is a</a:t>
            </a:r>
          </a:p>
          <a:p>
            <a:r>
              <a:rPr lang="en-US" dirty="0">
                <a:latin typeface="Arial" charset="0"/>
                <a:ea typeface="ＭＳ Ｐゴシック" charset="-128"/>
                <a:cs typeface="ＭＳ Ｐゴシック" charset="-128"/>
              </a:rPr>
              <a:t>common architecture.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39</a:t>
            </a:fld>
            <a:endParaRPr lang="en-AU" dirty="0"/>
          </a:p>
        </p:txBody>
      </p:sp>
    </p:spTree>
    <p:extLst>
      <p:ext uri="{BB962C8B-B14F-4D97-AF65-F5344CB8AC3E}">
        <p14:creationId xmlns:p14="http://schemas.microsoft.com/office/powerpoint/2010/main" val="718929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ea typeface="ＭＳ Ｐゴシック" charset="-128"/>
                <a:cs typeface="ＭＳ Ｐゴシック" charset="-128"/>
              </a:rPr>
              <a:t> NIST SP 500-292 (NIST Cloud Computing Reference Architecture ) establishes a reference</a:t>
            </a:r>
          </a:p>
          <a:p>
            <a:r>
              <a:rPr lang="en-US" dirty="0">
                <a:latin typeface="Arial" charset="0"/>
                <a:ea typeface="ＭＳ Ｐゴシック" charset="-128"/>
                <a:cs typeface="ＭＳ Ｐゴシック" charset="-128"/>
              </a:rPr>
              <a:t>architecture, described as follows: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The NIST cloud computing reference architecture focuses on the requirements</a:t>
            </a:r>
          </a:p>
          <a:p>
            <a:r>
              <a:rPr lang="en-US" dirty="0">
                <a:latin typeface="Arial" charset="0"/>
                <a:ea typeface="ＭＳ Ｐゴシック" charset="-128"/>
                <a:cs typeface="ＭＳ Ｐゴシック" charset="-128"/>
              </a:rPr>
              <a:t>of “what” cloud services provide, not a “how to” design solution and implementation.</a:t>
            </a:r>
          </a:p>
          <a:p>
            <a:r>
              <a:rPr lang="en-US" dirty="0">
                <a:latin typeface="Arial" charset="0"/>
                <a:ea typeface="ＭＳ Ｐゴシック" charset="-128"/>
                <a:cs typeface="ＭＳ Ｐゴシック" charset="-128"/>
              </a:rPr>
              <a:t>The reference architecture is intended to facilitate the understanding of</a:t>
            </a:r>
          </a:p>
          <a:p>
            <a:r>
              <a:rPr lang="en-US" dirty="0">
                <a:latin typeface="Arial" charset="0"/>
                <a:ea typeface="ＭＳ Ｐゴシック" charset="-128"/>
                <a:cs typeface="ＭＳ Ｐゴシック" charset="-128"/>
              </a:rPr>
              <a:t>the operational intricacies in cloud computing. It does not represent the system</a:t>
            </a:r>
          </a:p>
          <a:p>
            <a:r>
              <a:rPr lang="en-US" dirty="0">
                <a:latin typeface="Arial" charset="0"/>
                <a:ea typeface="ＭＳ Ｐゴシック" charset="-128"/>
                <a:cs typeface="ＭＳ Ｐゴシック" charset="-128"/>
              </a:rPr>
              <a:t>architecture of a specific cloud computing system; instead it is a tool for describing,</a:t>
            </a:r>
          </a:p>
          <a:p>
            <a:r>
              <a:rPr lang="en-US" dirty="0">
                <a:latin typeface="Arial" charset="0"/>
                <a:ea typeface="ＭＳ Ｐゴシック" charset="-128"/>
                <a:cs typeface="ＭＳ Ｐゴシック" charset="-128"/>
              </a:rPr>
              <a:t>discussing, and developing a system-specific architecture using a common</a:t>
            </a:r>
          </a:p>
          <a:p>
            <a:r>
              <a:rPr lang="en-US" dirty="0">
                <a:latin typeface="Arial" charset="0"/>
                <a:ea typeface="ＭＳ Ｐゴシック" charset="-128"/>
                <a:cs typeface="ＭＳ Ｐゴシック" charset="-128"/>
              </a:rPr>
              <a:t>framework of reference.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40</a:t>
            </a:fld>
            <a:endParaRPr lang="en-AU" dirty="0"/>
          </a:p>
        </p:txBody>
      </p:sp>
    </p:spTree>
    <p:extLst>
      <p:ext uri="{BB962C8B-B14F-4D97-AF65-F5344CB8AC3E}">
        <p14:creationId xmlns:p14="http://schemas.microsoft.com/office/powerpoint/2010/main" val="4117260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latin typeface="Arial" charset="0"/>
                <a:ea typeface="ＭＳ Ｐゴシック" charset="-128"/>
                <a:cs typeface="ＭＳ Ｐゴシック" charset="-128"/>
              </a:rPr>
              <a:t>NIST developed the reference architecture with the following objectives</a:t>
            </a:r>
          </a:p>
          <a:p>
            <a:r>
              <a:rPr lang="en-US" dirty="0">
                <a:latin typeface="Arial" charset="0"/>
                <a:ea typeface="ＭＳ Ｐゴシック" charset="-128"/>
                <a:cs typeface="ＭＳ Ｐゴシック" charset="-128"/>
              </a:rPr>
              <a:t>in mind:</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to illustrate and understand the various cloud services in the context of an</a:t>
            </a:r>
          </a:p>
          <a:p>
            <a:r>
              <a:rPr lang="en-US" dirty="0">
                <a:latin typeface="Arial" charset="0"/>
                <a:ea typeface="ＭＳ Ｐゴシック" charset="-128"/>
                <a:cs typeface="ＭＳ Ｐゴシック" charset="-128"/>
              </a:rPr>
              <a:t>overall cloud computing conceptual model</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to provide a technical reference for consumers to understand, discuss, categorize,</a:t>
            </a:r>
          </a:p>
          <a:p>
            <a:r>
              <a:rPr lang="en-US" dirty="0">
                <a:latin typeface="Arial" charset="0"/>
                <a:ea typeface="ＭＳ Ｐゴシック" charset="-128"/>
                <a:cs typeface="ＭＳ Ｐゴシック" charset="-128"/>
              </a:rPr>
              <a:t>and compare cloud services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to facilitate the analysis of candidate standards for security, interoperability,</a:t>
            </a:r>
          </a:p>
          <a:p>
            <a:r>
              <a:rPr lang="en-US" dirty="0">
                <a:latin typeface="Arial" charset="0"/>
                <a:ea typeface="ＭＳ Ｐゴシック" charset="-128"/>
                <a:cs typeface="ＭＳ Ｐゴシック" charset="-128"/>
              </a:rPr>
              <a:t>and portability and reference implementations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The reference architecture, depicted in Figure 5.9, defines five major actors</a:t>
            </a:r>
          </a:p>
          <a:p>
            <a:r>
              <a:rPr lang="en-US" dirty="0">
                <a:latin typeface="Arial" charset="0"/>
                <a:ea typeface="ＭＳ Ｐゴシック" charset="-128"/>
                <a:cs typeface="ＭＳ Ｐゴシック" charset="-128"/>
              </a:rPr>
              <a:t>in terms of the roles and responsibilities: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Cloud consumer:  A person or organization that maintains a business relationship</a:t>
            </a:r>
          </a:p>
          <a:p>
            <a:r>
              <a:rPr lang="en-US" dirty="0">
                <a:latin typeface="Arial" charset="0"/>
                <a:ea typeface="ＭＳ Ｐゴシック" charset="-128"/>
                <a:cs typeface="ＭＳ Ｐゴシック" charset="-128"/>
              </a:rPr>
              <a:t>with, and uses service from, cloud providers.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Cloud provider: A person, organization, or entity responsible for making a</a:t>
            </a:r>
          </a:p>
          <a:p>
            <a:r>
              <a:rPr lang="en-US" dirty="0">
                <a:latin typeface="Arial" charset="0"/>
                <a:ea typeface="ＭＳ Ｐゴシック" charset="-128"/>
                <a:cs typeface="ＭＳ Ｐゴシック" charset="-128"/>
              </a:rPr>
              <a:t>service available to interested parties.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Cloud auditor: A party that can conduct independent assessment of cloud services,</a:t>
            </a:r>
          </a:p>
          <a:p>
            <a:r>
              <a:rPr lang="en-US" dirty="0">
                <a:latin typeface="Arial" charset="0"/>
                <a:ea typeface="ＭＳ Ｐゴシック" charset="-128"/>
                <a:cs typeface="ＭＳ Ｐゴシック" charset="-128"/>
              </a:rPr>
              <a:t>information system operations, performance, and security of the cloud</a:t>
            </a:r>
          </a:p>
          <a:p>
            <a:r>
              <a:rPr lang="en-US" dirty="0">
                <a:latin typeface="Arial" charset="0"/>
                <a:ea typeface="ＭＳ Ｐゴシック" charset="-128"/>
                <a:cs typeface="ＭＳ Ｐゴシック" charset="-128"/>
              </a:rPr>
              <a:t>implementation.</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Cloud broker: An entity that manages the use, performance, and delivery of</a:t>
            </a:r>
          </a:p>
          <a:p>
            <a:r>
              <a:rPr lang="en-US" dirty="0">
                <a:latin typeface="Arial" charset="0"/>
                <a:ea typeface="ＭＳ Ｐゴシック" charset="-128"/>
                <a:cs typeface="ＭＳ Ｐゴシック" charset="-128"/>
              </a:rPr>
              <a:t>cloud services, and negotiates relationships between CPs and cloud consumers.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Cloud carrier: An intermediary that provides connectivity and transport of</a:t>
            </a:r>
          </a:p>
          <a:p>
            <a:r>
              <a:rPr lang="en-US" dirty="0">
                <a:latin typeface="Arial" charset="0"/>
                <a:ea typeface="ＭＳ Ｐゴシック" charset="-128"/>
                <a:cs typeface="ＭＳ Ｐゴシック" charset="-128"/>
              </a:rPr>
              <a:t>cloud services from CPs to cloud consumers.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41</a:t>
            </a:fld>
            <a:endParaRPr lang="en-AU" dirty="0"/>
          </a:p>
        </p:txBody>
      </p:sp>
    </p:spTree>
    <p:extLst>
      <p:ext uri="{BB962C8B-B14F-4D97-AF65-F5344CB8AC3E}">
        <p14:creationId xmlns:p14="http://schemas.microsoft.com/office/powerpoint/2010/main" val="3780251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latin typeface="Arial" charset="0"/>
                <a:ea typeface="ＭＳ Ｐゴシック" charset="-128"/>
                <a:cs typeface="ＭＳ Ｐゴシック" charset="-128"/>
              </a:rPr>
              <a:t> The roles of the cloud consumer and provider have already been discussed. To</a:t>
            </a:r>
          </a:p>
          <a:p>
            <a:r>
              <a:rPr lang="en-US" dirty="0">
                <a:latin typeface="Arial" charset="0"/>
                <a:ea typeface="ＭＳ Ｐゴシック" charset="-128"/>
                <a:cs typeface="ＭＳ Ｐゴシック" charset="-128"/>
              </a:rPr>
              <a:t>summarize, a cloud provider  can provide one or more of the cloud services to meet</a:t>
            </a:r>
          </a:p>
          <a:p>
            <a:r>
              <a:rPr lang="en-US" dirty="0">
                <a:latin typeface="Arial" charset="0"/>
                <a:ea typeface="ＭＳ Ｐゴシック" charset="-128"/>
                <a:cs typeface="ＭＳ Ｐゴシック" charset="-128"/>
              </a:rPr>
              <a:t>IT and business requirements of cloud consumers . For each of the three service</a:t>
            </a:r>
          </a:p>
          <a:p>
            <a:r>
              <a:rPr lang="en-US" dirty="0">
                <a:latin typeface="Arial" charset="0"/>
                <a:ea typeface="ＭＳ Ｐゴシック" charset="-128"/>
                <a:cs typeface="ＭＳ Ｐゴシック" charset="-128"/>
              </a:rPr>
              <a:t>models (SaaS, PaaS, IaaS), the CP provides the storage and processing facilities</a:t>
            </a:r>
          </a:p>
          <a:p>
            <a:r>
              <a:rPr lang="en-US" dirty="0">
                <a:latin typeface="Arial" charset="0"/>
                <a:ea typeface="ＭＳ Ｐゴシック" charset="-128"/>
                <a:cs typeface="ＭＳ Ｐゴシック" charset="-128"/>
              </a:rPr>
              <a:t>needed to support that service model, together with a cloud interface for cloud service</a:t>
            </a:r>
          </a:p>
          <a:p>
            <a:r>
              <a:rPr lang="en-US" dirty="0">
                <a:latin typeface="Arial" charset="0"/>
                <a:ea typeface="ＭＳ Ｐゴシック" charset="-128"/>
                <a:cs typeface="ＭＳ Ｐゴシック" charset="-128"/>
              </a:rPr>
              <a:t>consumers. For SaaS, the CP deploys, configures, maintains, and updates the</a:t>
            </a:r>
          </a:p>
          <a:p>
            <a:r>
              <a:rPr lang="en-US" dirty="0">
                <a:latin typeface="Arial" charset="0"/>
                <a:ea typeface="ＭＳ Ｐゴシック" charset="-128"/>
                <a:cs typeface="ＭＳ Ｐゴシック" charset="-128"/>
              </a:rPr>
              <a:t>operation of the software applications on a cloud infrastructure so that the services</a:t>
            </a:r>
          </a:p>
          <a:p>
            <a:r>
              <a:rPr lang="en-US" dirty="0">
                <a:latin typeface="Arial" charset="0"/>
                <a:ea typeface="ＭＳ Ｐゴシック" charset="-128"/>
                <a:cs typeface="ＭＳ Ｐゴシック" charset="-128"/>
              </a:rPr>
              <a:t>are provisioned at the expected service levels to cloud consumers. The consumers</a:t>
            </a:r>
          </a:p>
          <a:p>
            <a:r>
              <a:rPr lang="en-US" dirty="0">
                <a:latin typeface="Arial" charset="0"/>
                <a:ea typeface="ＭＳ Ｐゴシック" charset="-128"/>
                <a:cs typeface="ＭＳ Ｐゴシック" charset="-128"/>
              </a:rPr>
              <a:t>of SaaS can be organizations that provide their members with access to software applications,</a:t>
            </a:r>
          </a:p>
          <a:p>
            <a:r>
              <a:rPr lang="en-US" dirty="0">
                <a:latin typeface="Arial" charset="0"/>
                <a:ea typeface="ＭＳ Ｐゴシック" charset="-128"/>
                <a:cs typeface="ＭＳ Ｐゴシック" charset="-128"/>
              </a:rPr>
              <a:t>end users who directly use software applications, or software application</a:t>
            </a:r>
          </a:p>
          <a:p>
            <a:r>
              <a:rPr lang="en-US" dirty="0">
                <a:latin typeface="Arial" charset="0"/>
                <a:ea typeface="ＭＳ Ｐゴシック" charset="-128"/>
                <a:cs typeface="ＭＳ Ｐゴシック" charset="-128"/>
              </a:rPr>
              <a:t>administrators who configure applications for end users.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For PaaS, the CP manages the computing infrastructure for the platform and</a:t>
            </a:r>
          </a:p>
          <a:p>
            <a:r>
              <a:rPr lang="en-US" dirty="0">
                <a:latin typeface="Arial" charset="0"/>
                <a:ea typeface="ＭＳ Ｐゴシック" charset="-128"/>
                <a:cs typeface="ＭＳ Ｐゴシック" charset="-128"/>
              </a:rPr>
              <a:t>runs the cloud software that provides the components of the platform, such as runtime</a:t>
            </a:r>
          </a:p>
          <a:p>
            <a:r>
              <a:rPr lang="en-US" dirty="0">
                <a:latin typeface="Arial" charset="0"/>
                <a:ea typeface="ＭＳ Ｐゴシック" charset="-128"/>
                <a:cs typeface="ＭＳ Ｐゴシック" charset="-128"/>
              </a:rPr>
              <a:t>software execution stack, databases, and other middleware components. Cloud</a:t>
            </a:r>
          </a:p>
          <a:p>
            <a:r>
              <a:rPr lang="en-US" dirty="0">
                <a:latin typeface="Arial" charset="0"/>
                <a:ea typeface="ＭＳ Ｐゴシック" charset="-128"/>
                <a:cs typeface="ＭＳ Ｐゴシック" charset="-128"/>
              </a:rPr>
              <a:t>consumers of PaaS can employ the tools and execution resources provided by CPs to</a:t>
            </a:r>
          </a:p>
          <a:p>
            <a:r>
              <a:rPr lang="en-US" dirty="0">
                <a:latin typeface="Arial" charset="0"/>
                <a:ea typeface="ＭＳ Ｐゴシック" charset="-128"/>
                <a:cs typeface="ＭＳ Ｐゴシック" charset="-128"/>
              </a:rPr>
              <a:t>develop, test, deploy, and manage the applications hosted in a cloud environment.</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For IaaS, the CP acquires the physical computing resources underlying the</a:t>
            </a:r>
          </a:p>
          <a:p>
            <a:r>
              <a:rPr lang="en-US" dirty="0">
                <a:latin typeface="Arial" charset="0"/>
                <a:ea typeface="ＭＳ Ｐゴシック" charset="-128"/>
                <a:cs typeface="ＭＳ Ｐゴシック" charset="-128"/>
              </a:rPr>
              <a:t>service, including the servers, networks, storage, and hosting infrastructure. The</a:t>
            </a:r>
          </a:p>
          <a:p>
            <a:r>
              <a:rPr lang="en-US" dirty="0">
                <a:latin typeface="Arial" charset="0"/>
                <a:ea typeface="ＭＳ Ｐゴシック" charset="-128"/>
                <a:cs typeface="ＭＳ Ｐゴシック" charset="-128"/>
              </a:rPr>
              <a:t>IaaS cloud consumer in turn uses these computing resources, such as a virtual computer,</a:t>
            </a:r>
          </a:p>
          <a:p>
            <a:r>
              <a:rPr lang="en-US" dirty="0">
                <a:latin typeface="Arial" charset="0"/>
                <a:ea typeface="ＭＳ Ｐゴシック" charset="-128"/>
                <a:cs typeface="ＭＳ Ｐゴシック" charset="-128"/>
              </a:rPr>
              <a:t>for their fundamental computing needs.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43</a:t>
            </a:fld>
            <a:endParaRPr lang="en-AU" dirty="0"/>
          </a:p>
        </p:txBody>
      </p:sp>
    </p:spTree>
    <p:extLst>
      <p:ext uri="{BB962C8B-B14F-4D97-AF65-F5344CB8AC3E}">
        <p14:creationId xmlns:p14="http://schemas.microsoft.com/office/powerpoint/2010/main" val="538058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B554C6DF-B0EA-A24E-BAA5-8E6DF30C05F4}" type="slidenum">
              <a:rPr lang="en-AU">
                <a:latin typeface="Arial" pitchFamily="-84" charset="0"/>
              </a:rPr>
              <a:pPr/>
              <a:t>3</a:t>
            </a:fld>
            <a:endParaRPr lang="en-AU" dirty="0">
              <a:latin typeface="Arial" pitchFamily="-84" charset="0"/>
            </a:endParaRPr>
          </a:p>
        </p:txBody>
      </p:sp>
      <p:sp>
        <p:nvSpPr>
          <p:cNvPr id="23555" name="Rectangle 1026"/>
          <p:cNvSpPr>
            <a:spLocks noGrp="1" noRot="1" noChangeAspect="1" noChangeArrowheads="1" noTextEdit="1"/>
          </p:cNvSpPr>
          <p:nvPr>
            <p:ph type="sldImg"/>
          </p:nvPr>
        </p:nvSpPr>
        <p:spPr>
          <a:ln/>
        </p:spPr>
      </p:sp>
      <p:sp>
        <p:nvSpPr>
          <p:cNvPr id="23556" name="Rectangle 1027"/>
          <p:cNvSpPr>
            <a:spLocks noGrp="1" noChangeArrowheads="1"/>
          </p:cNvSpPr>
          <p:nvPr>
            <p:ph type="body" idx="1"/>
          </p:nvPr>
        </p:nvSpPr>
        <p:spPr>
          <a:noFill/>
          <a:ln/>
        </p:spPr>
        <p:txBody>
          <a:bodyPr/>
          <a:lstStyle/>
          <a:p>
            <a:r>
              <a:rPr lang="en-US" dirty="0">
                <a:latin typeface="Arial" charset="0"/>
                <a:ea typeface="ＭＳ Ｐゴシック" charset="-128"/>
                <a:cs typeface="ＭＳ Ｐゴシック" charset="-128"/>
              </a:rPr>
              <a:t>Network access control (NAC) is an umbrella term for managing access to a network.</a:t>
            </a:r>
          </a:p>
          <a:p>
            <a:r>
              <a:rPr lang="en-US" dirty="0">
                <a:latin typeface="Arial" charset="0"/>
                <a:ea typeface="ＭＳ Ｐゴシック" charset="-128"/>
                <a:cs typeface="ＭＳ Ｐゴシック" charset="-128"/>
              </a:rPr>
              <a:t>NAC authenticates users logging into the network and determines what data</a:t>
            </a:r>
          </a:p>
          <a:p>
            <a:r>
              <a:rPr lang="en-US" dirty="0">
                <a:latin typeface="Arial" charset="0"/>
                <a:ea typeface="ＭＳ Ｐゴシック" charset="-128"/>
                <a:cs typeface="ＭＳ Ｐゴシック" charset="-128"/>
              </a:rPr>
              <a:t>they can access and actions they can perform. NAC also examines the health of the</a:t>
            </a:r>
          </a:p>
          <a:p>
            <a:r>
              <a:rPr lang="en-US" dirty="0">
                <a:latin typeface="Arial" charset="0"/>
                <a:ea typeface="ＭＳ Ｐゴシック" charset="-128"/>
                <a:cs typeface="ＭＳ Ｐゴシック" charset="-128"/>
              </a:rPr>
              <a:t>user’s computer or mobile device (the endpoints).</a:t>
            </a:r>
            <a:endParaRPr lang="en-US" dirty="0">
              <a:latin typeface="Arial" pitchFamily="-84" charset="0"/>
              <a:ea typeface="ＭＳ Ｐゴシック" pitchFamily="-84" charset="-128"/>
              <a:cs typeface="ＭＳ Ｐゴシック" pitchFamily="-84" charset="-128"/>
            </a:endParaRPr>
          </a:p>
        </p:txBody>
      </p:sp>
    </p:spTree>
    <p:extLst>
      <p:ext uri="{BB962C8B-B14F-4D97-AF65-F5344CB8AC3E}">
        <p14:creationId xmlns:p14="http://schemas.microsoft.com/office/powerpoint/2010/main" val="1133625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latin typeface="Arial" charset="0"/>
                <a:ea typeface="ＭＳ Ｐゴシック" charset="-128"/>
                <a:cs typeface="ＭＳ Ｐゴシック" charset="-128"/>
              </a:rPr>
              <a:t>The cloud carrier  is a networking facility that provides connectivity and transport</a:t>
            </a:r>
          </a:p>
          <a:p>
            <a:r>
              <a:rPr lang="en-US" dirty="0">
                <a:latin typeface="Arial" charset="0"/>
                <a:ea typeface="ＭＳ Ｐゴシック" charset="-128"/>
                <a:cs typeface="ＭＳ Ｐゴシック" charset="-128"/>
              </a:rPr>
              <a:t>of cloud services between cloud consumers and CPs. Typically, a CP will set up</a:t>
            </a:r>
          </a:p>
          <a:p>
            <a:r>
              <a:rPr lang="en-US" dirty="0">
                <a:latin typeface="Arial" charset="0"/>
                <a:ea typeface="ＭＳ Ｐゴシック" charset="-128"/>
                <a:cs typeface="ＭＳ Ｐゴシック" charset="-128"/>
              </a:rPr>
              <a:t>service level agreements (SLAs) with a cloud carrier to provide services consistent</a:t>
            </a:r>
          </a:p>
          <a:p>
            <a:r>
              <a:rPr lang="en-US" dirty="0">
                <a:latin typeface="Arial" charset="0"/>
                <a:ea typeface="ＭＳ Ｐゴシック" charset="-128"/>
                <a:cs typeface="ＭＳ Ｐゴシック" charset="-128"/>
              </a:rPr>
              <a:t>with the level of SLAs offered to cloud consumers, and may require the cloud carrier</a:t>
            </a:r>
          </a:p>
          <a:p>
            <a:r>
              <a:rPr lang="en-US" dirty="0">
                <a:latin typeface="Arial" charset="0"/>
                <a:ea typeface="ＭＳ Ｐゴシック" charset="-128"/>
                <a:cs typeface="ＭＳ Ｐゴシック" charset="-128"/>
              </a:rPr>
              <a:t>to provide dedicated and secure connections between cloud consumers and CPs.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A cloud broker  is useful when cloud services are too complex for a cloud consumer</a:t>
            </a:r>
          </a:p>
          <a:p>
            <a:r>
              <a:rPr lang="en-US" dirty="0">
                <a:latin typeface="Arial" charset="0"/>
                <a:ea typeface="ＭＳ Ｐゴシック" charset="-128"/>
                <a:cs typeface="ＭＳ Ｐゴシック" charset="-128"/>
              </a:rPr>
              <a:t>to easily manage. Three areas of support can be offered by a cloud broker:</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Service intermediation:  These are value-added services, such as identity management,</a:t>
            </a:r>
          </a:p>
          <a:p>
            <a:r>
              <a:rPr lang="en-US" dirty="0">
                <a:latin typeface="Arial" charset="0"/>
                <a:ea typeface="ＭＳ Ｐゴシック" charset="-128"/>
                <a:cs typeface="ＭＳ Ｐゴシック" charset="-128"/>
              </a:rPr>
              <a:t>performance reporting, and enhanced security.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Service aggregation:  The broker combines multiple cloud services to meet</a:t>
            </a:r>
          </a:p>
          <a:p>
            <a:r>
              <a:rPr lang="en-US" dirty="0">
                <a:latin typeface="Arial" charset="0"/>
                <a:ea typeface="ＭＳ Ｐゴシック" charset="-128"/>
                <a:cs typeface="ＭＳ Ｐゴシック" charset="-128"/>
              </a:rPr>
              <a:t>consumer needs not specifically addressed by a single CP, or to optimize performance</a:t>
            </a:r>
          </a:p>
          <a:p>
            <a:r>
              <a:rPr lang="en-US" dirty="0">
                <a:latin typeface="Arial" charset="0"/>
                <a:ea typeface="ＭＳ Ｐゴシック" charset="-128"/>
                <a:cs typeface="ＭＳ Ｐゴシック" charset="-128"/>
              </a:rPr>
              <a:t>or minimize cost.</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Service arbitrage:  This is similar to service aggregation except that the services</a:t>
            </a:r>
          </a:p>
          <a:p>
            <a:r>
              <a:rPr lang="en-US" dirty="0">
                <a:latin typeface="Arial" charset="0"/>
                <a:ea typeface="ＭＳ Ｐゴシック" charset="-128"/>
                <a:cs typeface="ＭＳ Ｐゴシック" charset="-128"/>
              </a:rPr>
              <a:t>being aggregated are not fixed. Service arbitrage means a broker has the flexibility</a:t>
            </a:r>
          </a:p>
          <a:p>
            <a:r>
              <a:rPr lang="en-US" dirty="0">
                <a:latin typeface="Arial" charset="0"/>
                <a:ea typeface="ＭＳ Ｐゴシック" charset="-128"/>
                <a:cs typeface="ＭＳ Ｐゴシック" charset="-128"/>
              </a:rPr>
              <a:t>to choose services from multiple agencies. The cloud broker, for example, can</a:t>
            </a:r>
          </a:p>
          <a:p>
            <a:r>
              <a:rPr lang="en-US" dirty="0">
                <a:latin typeface="Arial" charset="0"/>
                <a:ea typeface="ＭＳ Ｐゴシック" charset="-128"/>
                <a:cs typeface="ＭＳ Ｐゴシック" charset="-128"/>
              </a:rPr>
              <a:t>use a credit-scoring service to measure and select an agency with the best score.</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A cloud auditor  can evaluate the services provided by a CP in terms of security</a:t>
            </a:r>
          </a:p>
          <a:p>
            <a:r>
              <a:rPr lang="en-US" dirty="0">
                <a:latin typeface="Arial" charset="0"/>
                <a:ea typeface="ＭＳ Ｐゴシック" charset="-128"/>
                <a:cs typeface="ＭＳ Ｐゴシック" charset="-128"/>
              </a:rPr>
              <a:t>controls, privacy impact, performance, and so on. The auditor is an independent</a:t>
            </a:r>
          </a:p>
          <a:p>
            <a:r>
              <a:rPr lang="en-US" dirty="0">
                <a:latin typeface="Arial" charset="0"/>
                <a:ea typeface="ＭＳ Ｐゴシック" charset="-128"/>
                <a:cs typeface="ＭＳ Ｐゴシック" charset="-128"/>
              </a:rPr>
              <a:t>entity that can assure that the CP conforms to a set of standards.</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44</a:t>
            </a:fld>
            <a:endParaRPr lang="en-AU" dirty="0"/>
          </a:p>
        </p:txBody>
      </p:sp>
    </p:spTree>
    <p:extLst>
      <p:ext uri="{BB962C8B-B14F-4D97-AF65-F5344CB8AC3E}">
        <p14:creationId xmlns:p14="http://schemas.microsoft.com/office/powerpoint/2010/main" val="3222803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ea typeface="ＭＳ Ｐゴシック" charset="-128"/>
                <a:cs typeface="ＭＳ Ｐゴシック" charset="-128"/>
              </a:rPr>
              <a:t> As can be seen from the previous section, there are numerous aspects to cloud</a:t>
            </a:r>
          </a:p>
          <a:p>
            <a:r>
              <a:rPr lang="en-US" dirty="0">
                <a:latin typeface="Arial" charset="0"/>
                <a:ea typeface="ＭＳ Ｐゴシック" charset="-128"/>
                <a:cs typeface="ＭＳ Ｐゴシック" charset="-128"/>
              </a:rPr>
              <a:t>security and numerous approaches to providing cloud security measures. A further</a:t>
            </a:r>
          </a:p>
          <a:p>
            <a:r>
              <a:rPr lang="en-US" dirty="0">
                <a:latin typeface="Arial" charset="0"/>
                <a:ea typeface="ＭＳ Ｐゴシック" charset="-128"/>
                <a:cs typeface="ＭＳ Ｐゴシック" charset="-128"/>
              </a:rPr>
              <a:t>example is seen in the NIST guidelines for cloud security, specified in SP-800-14 and</a:t>
            </a:r>
          </a:p>
          <a:p>
            <a:r>
              <a:rPr lang="en-US" dirty="0">
                <a:latin typeface="Arial" charset="0"/>
                <a:ea typeface="ＭＳ Ｐゴシック" charset="-128"/>
                <a:cs typeface="ＭＳ Ｐゴシック" charset="-128"/>
              </a:rPr>
              <a:t>listed in Table 5.3. Thus, the topic of cloud security is well beyond the scope of this</a:t>
            </a:r>
          </a:p>
          <a:p>
            <a:r>
              <a:rPr lang="en-US" dirty="0">
                <a:latin typeface="Arial" charset="0"/>
                <a:ea typeface="ＭＳ Ｐゴシック" charset="-128"/>
                <a:cs typeface="ＭＳ Ｐゴシック" charset="-128"/>
              </a:rPr>
              <a:t>chapter. In this section, we focus on one specific element of cloud security.</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48</a:t>
            </a:fld>
            <a:endParaRPr lang="en-AU" dirty="0"/>
          </a:p>
        </p:txBody>
      </p:sp>
    </p:spTree>
    <p:extLst>
      <p:ext uri="{BB962C8B-B14F-4D97-AF65-F5344CB8AC3E}">
        <p14:creationId xmlns:p14="http://schemas.microsoft.com/office/powerpoint/2010/main" val="3723264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ea typeface="ＭＳ Ｐゴシック" charset="-128"/>
                <a:cs typeface="ＭＳ Ｐゴシック" charset="-128"/>
              </a:rPr>
              <a:t>Table 5.3 NIST Guidelines on Security and Privacy Issues and Recommendations</a:t>
            </a:r>
          </a:p>
          <a:p>
            <a:r>
              <a:rPr lang="en-US" dirty="0">
                <a:latin typeface="Arial" charset="0"/>
                <a:ea typeface="ＭＳ Ｐゴシック" charset="-128"/>
                <a:cs typeface="ＭＳ Ｐゴシック" charset="-128"/>
              </a:rPr>
              <a:t>(page 2 of 2)</a:t>
            </a:r>
            <a:r>
              <a:rPr lang="en-US" b="0" dirty="0"/>
              <a:t> </a:t>
            </a: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49</a:t>
            </a:fld>
            <a:endParaRPr lang="en-AU" dirty="0"/>
          </a:p>
        </p:txBody>
      </p:sp>
    </p:spTree>
    <p:extLst>
      <p:ext uri="{BB962C8B-B14F-4D97-AF65-F5344CB8AC3E}">
        <p14:creationId xmlns:p14="http://schemas.microsoft.com/office/powerpoint/2010/main" val="2016900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latin typeface="Arial" charset="0"/>
                <a:ea typeface="ＭＳ Ｐゴシック" charset="-128"/>
                <a:cs typeface="ＭＳ Ｐゴシック" charset="-128"/>
              </a:rPr>
              <a:t>There are many ways to compromise data. Deletion or alteration of records</a:t>
            </a:r>
          </a:p>
          <a:p>
            <a:r>
              <a:rPr lang="en-US" dirty="0">
                <a:latin typeface="Arial" charset="0"/>
                <a:ea typeface="ＭＳ Ｐゴシック" charset="-128"/>
                <a:cs typeface="ＭＳ Ｐゴシック" charset="-128"/>
              </a:rPr>
              <a:t>without a backup of the original content is an obvious example. Unlinking a record</a:t>
            </a:r>
          </a:p>
          <a:p>
            <a:r>
              <a:rPr lang="en-US" dirty="0">
                <a:latin typeface="Arial" charset="0"/>
                <a:ea typeface="ＭＳ Ｐゴシック" charset="-128"/>
                <a:cs typeface="ＭＳ Ｐゴシック" charset="-128"/>
              </a:rPr>
              <a:t>from a larger context may render it unrecoverable, as can storage on unreliable</a:t>
            </a:r>
          </a:p>
          <a:p>
            <a:r>
              <a:rPr lang="en-US" dirty="0">
                <a:latin typeface="Arial" charset="0"/>
                <a:ea typeface="ＭＳ Ｐゴシック" charset="-128"/>
                <a:cs typeface="ＭＳ Ｐゴシック" charset="-128"/>
              </a:rPr>
              <a:t>media. Loss of an encoding key may result in effective destruction. Finally, unauthorized</a:t>
            </a:r>
          </a:p>
          <a:p>
            <a:r>
              <a:rPr lang="en-US" dirty="0">
                <a:latin typeface="Arial" charset="0"/>
                <a:ea typeface="ＭＳ Ｐゴシック" charset="-128"/>
                <a:cs typeface="ＭＳ Ｐゴシック" charset="-128"/>
              </a:rPr>
              <a:t>parties must be prevented from gaining access to sensitive data.</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The threat of data compromise increases in the cloud, due to the number of</a:t>
            </a:r>
          </a:p>
          <a:p>
            <a:r>
              <a:rPr lang="en-US" dirty="0">
                <a:latin typeface="Arial" charset="0"/>
                <a:ea typeface="ＭＳ Ｐゴシック" charset="-128"/>
                <a:cs typeface="ＭＳ Ｐゴシック" charset="-128"/>
              </a:rPr>
              <a:t>and interactions between risks and challenges that are either unique to the cloud or</a:t>
            </a:r>
          </a:p>
          <a:p>
            <a:r>
              <a:rPr lang="en-US" dirty="0">
                <a:latin typeface="Arial" charset="0"/>
                <a:ea typeface="ＭＳ Ｐゴシック" charset="-128"/>
                <a:cs typeface="ＭＳ Ｐゴシック" charset="-128"/>
              </a:rPr>
              <a:t>more dangerous because of the architectural or operational characteristics of the</a:t>
            </a:r>
          </a:p>
          <a:p>
            <a:r>
              <a:rPr lang="en-US" dirty="0">
                <a:latin typeface="Arial" charset="0"/>
                <a:ea typeface="ＭＳ Ｐゴシック" charset="-128"/>
                <a:cs typeface="ＭＳ Ｐゴシック" charset="-128"/>
              </a:rPr>
              <a:t>cloud environment.</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Database environments used in cloud computing can vary significantly. Some</a:t>
            </a:r>
          </a:p>
          <a:p>
            <a:r>
              <a:rPr lang="en-US" dirty="0">
                <a:latin typeface="Arial" charset="0"/>
                <a:ea typeface="ＭＳ Ｐゴシック" charset="-128"/>
                <a:cs typeface="ＭＳ Ｐゴシック" charset="-128"/>
              </a:rPr>
              <a:t>providers support a multi-instance model , which provides a unique DBMS running</a:t>
            </a:r>
          </a:p>
          <a:p>
            <a:r>
              <a:rPr lang="en-US" dirty="0">
                <a:latin typeface="Arial" charset="0"/>
                <a:ea typeface="ＭＳ Ｐゴシック" charset="-128"/>
                <a:cs typeface="ＭＳ Ｐゴシック" charset="-128"/>
              </a:rPr>
              <a:t>on a virtual machine instance for each cloud subscriber. This gives the subscriber</a:t>
            </a:r>
          </a:p>
          <a:p>
            <a:r>
              <a:rPr lang="en-US" dirty="0">
                <a:latin typeface="Arial" charset="0"/>
                <a:ea typeface="ＭＳ Ｐゴシック" charset="-128"/>
                <a:cs typeface="ＭＳ Ｐゴシック" charset="-128"/>
              </a:rPr>
              <a:t>complete control over role definition, user authorization, and other administrative</a:t>
            </a:r>
          </a:p>
          <a:p>
            <a:r>
              <a:rPr lang="en-US" dirty="0">
                <a:latin typeface="Arial" charset="0"/>
                <a:ea typeface="ＭＳ Ｐゴシック" charset="-128"/>
                <a:cs typeface="ＭＳ Ｐゴシック" charset="-128"/>
              </a:rPr>
              <a:t>tasks related to security. Other providers support a multi-tenant model , which provides</a:t>
            </a:r>
          </a:p>
          <a:p>
            <a:r>
              <a:rPr lang="en-US" dirty="0">
                <a:latin typeface="Arial" charset="0"/>
                <a:ea typeface="ＭＳ Ｐゴシック" charset="-128"/>
                <a:cs typeface="ＭＳ Ｐゴシック" charset="-128"/>
              </a:rPr>
              <a:t>a predefined environment for the cloud subscriber that is shared with other</a:t>
            </a:r>
          </a:p>
          <a:p>
            <a:r>
              <a:rPr lang="en-US" dirty="0">
                <a:latin typeface="Arial" charset="0"/>
                <a:ea typeface="ＭＳ Ｐゴシック" charset="-128"/>
                <a:cs typeface="ＭＳ Ｐゴシック" charset="-128"/>
              </a:rPr>
              <a:t>tenants, typically through tagging data with a subscriber identifier. Tagging gives</a:t>
            </a:r>
          </a:p>
          <a:p>
            <a:r>
              <a:rPr lang="en-US" dirty="0">
                <a:latin typeface="Arial" charset="0"/>
                <a:ea typeface="ＭＳ Ｐゴシック" charset="-128"/>
                <a:cs typeface="ＭＳ Ｐゴシック" charset="-128"/>
              </a:rPr>
              <a:t>the appearance of exclusive use of the instance, but relies on the CP to establish and</a:t>
            </a:r>
          </a:p>
          <a:p>
            <a:r>
              <a:rPr lang="en-US" dirty="0">
                <a:latin typeface="Arial" charset="0"/>
                <a:ea typeface="ＭＳ Ｐゴシック" charset="-128"/>
                <a:cs typeface="ＭＳ Ｐゴシック" charset="-128"/>
              </a:rPr>
              <a:t>maintain a sound secure database environment.</a:t>
            </a:r>
          </a:p>
          <a:p>
            <a:endParaRPr lang="en-US" dirty="0">
              <a:latin typeface="Arial" charset="0"/>
              <a:ea typeface="ＭＳ Ｐゴシック" charset="-128"/>
              <a:cs typeface="ＭＳ Ｐゴシック" charset="-128"/>
            </a:endParaRP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50</a:t>
            </a:fld>
            <a:endParaRPr lang="en-AU" dirty="0"/>
          </a:p>
        </p:txBody>
      </p:sp>
    </p:spTree>
    <p:extLst>
      <p:ext uri="{BB962C8B-B14F-4D97-AF65-F5344CB8AC3E}">
        <p14:creationId xmlns:p14="http://schemas.microsoft.com/office/powerpoint/2010/main" val="2295035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latin typeface="Arial" charset="0"/>
                <a:ea typeface="ＭＳ Ｐゴシック" charset="-128"/>
                <a:cs typeface="ＭＳ Ｐゴシック" charset="-128"/>
              </a:rPr>
              <a:t>Data must be secured while at rest, in transit, and in use, and access to the</a:t>
            </a:r>
          </a:p>
          <a:p>
            <a:r>
              <a:rPr lang="en-US" dirty="0">
                <a:latin typeface="Arial" charset="0"/>
                <a:ea typeface="ＭＳ Ｐゴシック" charset="-128"/>
                <a:cs typeface="ＭＳ Ｐゴシック" charset="-128"/>
              </a:rPr>
              <a:t>data must be controlled. The client can employ encryption to protect data in transit,</a:t>
            </a:r>
          </a:p>
          <a:p>
            <a:r>
              <a:rPr lang="en-US" dirty="0">
                <a:latin typeface="Arial" charset="0"/>
                <a:ea typeface="ＭＳ Ｐゴシック" charset="-128"/>
                <a:cs typeface="ＭＳ Ｐゴシック" charset="-128"/>
              </a:rPr>
              <a:t>though this involves key management responsibilities for the CP. The client can</a:t>
            </a:r>
          </a:p>
          <a:p>
            <a:r>
              <a:rPr lang="en-US" dirty="0">
                <a:latin typeface="Arial" charset="0"/>
                <a:ea typeface="ＭＳ Ｐゴシック" charset="-128"/>
                <a:cs typeface="ＭＳ Ｐゴシック" charset="-128"/>
              </a:rPr>
              <a:t>enforce access control techniques but, again, the CP is involved to some extent depending</a:t>
            </a:r>
          </a:p>
          <a:p>
            <a:r>
              <a:rPr lang="en-US" dirty="0">
                <a:latin typeface="Arial" charset="0"/>
                <a:ea typeface="ＭＳ Ｐゴシック" charset="-128"/>
                <a:cs typeface="ＭＳ Ｐゴシック" charset="-128"/>
              </a:rPr>
              <a:t>on the service model used.</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For data at rest, the ideal security measure is for the client to encrypt the database</a:t>
            </a:r>
          </a:p>
          <a:p>
            <a:r>
              <a:rPr lang="en-US" dirty="0">
                <a:latin typeface="Arial" charset="0"/>
                <a:ea typeface="ＭＳ Ｐゴシック" charset="-128"/>
                <a:cs typeface="ＭＳ Ｐゴシック" charset="-128"/>
              </a:rPr>
              <a:t>and only store encrypted data in the cloud, with the CP having no access to the</a:t>
            </a:r>
          </a:p>
          <a:p>
            <a:r>
              <a:rPr lang="en-US" dirty="0">
                <a:latin typeface="Arial" charset="0"/>
                <a:ea typeface="ＭＳ Ｐゴシック" charset="-128"/>
                <a:cs typeface="ＭＳ Ｐゴシック" charset="-128"/>
              </a:rPr>
              <a:t>encryption key. So long as the key remains secure, the CP has no ability to read the</a:t>
            </a:r>
          </a:p>
          <a:p>
            <a:r>
              <a:rPr lang="en-US" dirty="0">
                <a:latin typeface="Arial" charset="0"/>
                <a:ea typeface="ＭＳ Ｐゴシック" charset="-128"/>
                <a:cs typeface="ＭＳ Ｐゴシック" charset="-128"/>
              </a:rPr>
              <a:t>data, although corruption and other denial-of-service attacks remain a risk.</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A straightforward solution to the security problem in this context is to encrypt</a:t>
            </a:r>
          </a:p>
          <a:p>
            <a:r>
              <a:rPr lang="en-US" dirty="0">
                <a:latin typeface="Arial" charset="0"/>
                <a:ea typeface="ＭＳ Ｐゴシック" charset="-128"/>
                <a:cs typeface="ＭＳ Ｐゴシック" charset="-128"/>
              </a:rPr>
              <a:t>the entire database and not provide the encryption/decryption keys to the</a:t>
            </a:r>
          </a:p>
          <a:p>
            <a:r>
              <a:rPr lang="en-US" dirty="0">
                <a:latin typeface="Arial" charset="0"/>
                <a:ea typeface="ＭＳ Ｐゴシック" charset="-128"/>
                <a:cs typeface="ＭＳ Ｐゴシック" charset="-128"/>
              </a:rPr>
              <a:t>service provider. This solution by itself is inflexible. The user has little ability to</a:t>
            </a:r>
          </a:p>
          <a:p>
            <a:r>
              <a:rPr lang="en-US" dirty="0">
                <a:latin typeface="Arial" charset="0"/>
                <a:ea typeface="ＭＳ Ｐゴシック" charset="-128"/>
                <a:cs typeface="ＭＳ Ｐゴシック" charset="-128"/>
              </a:rPr>
              <a:t> access individual data items based on searches or indexing on key parameters, but</a:t>
            </a:r>
          </a:p>
          <a:p>
            <a:r>
              <a:rPr lang="en-US" dirty="0">
                <a:latin typeface="Arial" charset="0"/>
                <a:ea typeface="ＭＳ Ｐゴシック" charset="-128"/>
                <a:cs typeface="ＭＳ Ｐゴシック" charset="-128"/>
              </a:rPr>
              <a:t>rather would have to download entire tables from the database, decrypt the tables,</a:t>
            </a:r>
          </a:p>
          <a:p>
            <a:r>
              <a:rPr lang="en-US" dirty="0">
                <a:latin typeface="Arial" charset="0"/>
                <a:ea typeface="ＭＳ Ｐゴシック" charset="-128"/>
                <a:cs typeface="ＭＳ Ｐゴシック" charset="-128"/>
              </a:rPr>
              <a:t>and work with the results. To provide more flexibility, it must be possible to work</a:t>
            </a:r>
          </a:p>
          <a:p>
            <a:r>
              <a:rPr lang="en-US" dirty="0">
                <a:latin typeface="Arial" charset="0"/>
                <a:ea typeface="ＭＳ Ｐゴシック" charset="-128"/>
                <a:cs typeface="ＭＳ Ｐゴシック" charset="-128"/>
              </a:rPr>
              <a:t>with the database in its encrypted form.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51</a:t>
            </a:fld>
            <a:endParaRPr lang="en-AU" dirty="0"/>
          </a:p>
        </p:txBody>
      </p:sp>
    </p:spTree>
    <p:extLst>
      <p:ext uri="{BB962C8B-B14F-4D97-AF65-F5344CB8AC3E}">
        <p14:creationId xmlns:p14="http://schemas.microsoft.com/office/powerpoint/2010/main" val="1085652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latin typeface="Arial" charset="0"/>
                <a:ea typeface="ＭＳ Ｐゴシック" charset="-128"/>
                <a:cs typeface="ＭＳ Ｐゴシック" charset="-128"/>
              </a:rPr>
              <a:t> An example of such an approach, depicted in Figure 5.10, is reported in</a:t>
            </a:r>
          </a:p>
          <a:p>
            <a:r>
              <a:rPr lang="en-US" dirty="0">
                <a:latin typeface="Arial" charset="0"/>
                <a:ea typeface="ＭＳ Ｐゴシック" charset="-128"/>
                <a:cs typeface="ＭＳ Ｐゴシック" charset="-128"/>
              </a:rPr>
              <a:t>[DAMI05] and [DAMI03]. A similar approach is described in [HACI02]. Four entities</a:t>
            </a:r>
          </a:p>
          <a:p>
            <a:r>
              <a:rPr lang="en-US" dirty="0">
                <a:latin typeface="Arial" charset="0"/>
                <a:ea typeface="ＭＳ Ｐゴシック" charset="-128"/>
                <a:cs typeface="ＭＳ Ｐゴシック" charset="-128"/>
              </a:rPr>
              <a:t>are involved:</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Data owner:  An organization that produces data to be made available for controlled</a:t>
            </a:r>
          </a:p>
          <a:p>
            <a:r>
              <a:rPr lang="en-US" dirty="0">
                <a:latin typeface="Arial" charset="0"/>
                <a:ea typeface="ＭＳ Ｐゴシック" charset="-128"/>
                <a:cs typeface="ＭＳ Ｐゴシック" charset="-128"/>
              </a:rPr>
              <a:t>release, either within the organization or to external users.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User:  Human entity that presents requests (queries) to the system. The user</a:t>
            </a:r>
          </a:p>
          <a:p>
            <a:r>
              <a:rPr lang="en-US" dirty="0">
                <a:latin typeface="Arial" charset="0"/>
                <a:ea typeface="ＭＳ Ｐゴシック" charset="-128"/>
                <a:cs typeface="ＭＳ Ｐゴシック" charset="-128"/>
              </a:rPr>
              <a:t>could be an employee of the organization who is granted access to the database</a:t>
            </a:r>
          </a:p>
          <a:p>
            <a:r>
              <a:rPr lang="en-US" dirty="0">
                <a:latin typeface="Arial" charset="0"/>
                <a:ea typeface="ＭＳ Ｐゴシック" charset="-128"/>
                <a:cs typeface="ＭＳ Ｐゴシック" charset="-128"/>
              </a:rPr>
              <a:t>via the server, or a user external to the organization who, after authentication,</a:t>
            </a:r>
          </a:p>
          <a:p>
            <a:r>
              <a:rPr lang="en-US" dirty="0">
                <a:latin typeface="Arial" charset="0"/>
                <a:ea typeface="ＭＳ Ｐゴシック" charset="-128"/>
                <a:cs typeface="ＭＳ Ｐゴシック" charset="-128"/>
              </a:rPr>
              <a:t>is granted access.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Client:  Frontend that transforms user queries into queries on the encrypted</a:t>
            </a:r>
          </a:p>
          <a:p>
            <a:r>
              <a:rPr lang="en-US" dirty="0">
                <a:latin typeface="Arial" charset="0"/>
                <a:ea typeface="ＭＳ Ｐゴシック" charset="-128"/>
                <a:cs typeface="ＭＳ Ｐゴシック" charset="-128"/>
              </a:rPr>
              <a:t>data stored on the server.</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Server:  An organization that receives the encrypted data from a data owner</a:t>
            </a:r>
          </a:p>
          <a:p>
            <a:r>
              <a:rPr lang="en-US" dirty="0">
                <a:latin typeface="Arial" charset="0"/>
                <a:ea typeface="ＭＳ Ｐゴシック" charset="-128"/>
                <a:cs typeface="ＭＳ Ｐゴシック" charset="-128"/>
              </a:rPr>
              <a:t>and makes them available for distribution to clients. The server could in fact</a:t>
            </a:r>
          </a:p>
          <a:p>
            <a:r>
              <a:rPr lang="en-US" dirty="0">
                <a:latin typeface="Arial" charset="0"/>
                <a:ea typeface="ＭＳ Ｐゴシック" charset="-128"/>
                <a:cs typeface="ＭＳ Ｐゴシック" charset="-128"/>
              </a:rPr>
              <a:t>be owned by the data owner but, more typically, is a facility owned and maintained</a:t>
            </a:r>
          </a:p>
          <a:p>
            <a:r>
              <a:rPr lang="en-US" dirty="0">
                <a:latin typeface="Arial" charset="0"/>
                <a:ea typeface="ＭＳ Ｐゴシック" charset="-128"/>
                <a:cs typeface="ＭＳ Ｐゴシック" charset="-128"/>
              </a:rPr>
              <a:t>by an external provider. For our discussion, the server is a cloud server.</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52</a:t>
            </a:fld>
            <a:endParaRPr lang="en-AU" dirty="0"/>
          </a:p>
        </p:txBody>
      </p:sp>
    </p:spTree>
    <p:extLst>
      <p:ext uri="{BB962C8B-B14F-4D97-AF65-F5344CB8AC3E}">
        <p14:creationId xmlns:p14="http://schemas.microsoft.com/office/powerpoint/2010/main" val="4139500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latin typeface="Arial" charset="0"/>
                <a:ea typeface="ＭＳ Ｐゴシック" charset="-128"/>
                <a:cs typeface="ＭＳ Ｐゴシック" charset="-128"/>
              </a:rPr>
              <a:t>The term security as a service (SecaaS)  has generally meant a package of security</a:t>
            </a:r>
          </a:p>
          <a:p>
            <a:r>
              <a:rPr lang="en-US" dirty="0">
                <a:latin typeface="Arial" charset="0"/>
                <a:ea typeface="ＭＳ Ｐゴシック" charset="-128"/>
                <a:cs typeface="ＭＳ Ｐゴシック" charset="-128"/>
              </a:rPr>
              <a:t>services offered by a service provider that offloads much of the security responsibility</a:t>
            </a:r>
          </a:p>
          <a:p>
            <a:r>
              <a:rPr lang="en-US" dirty="0">
                <a:latin typeface="Arial" charset="0"/>
                <a:ea typeface="ＭＳ Ｐゴシック" charset="-128"/>
                <a:cs typeface="ＭＳ Ｐゴシック" charset="-128"/>
              </a:rPr>
              <a:t>from an enterprise to the security service provider. Among the services typically</a:t>
            </a:r>
          </a:p>
          <a:p>
            <a:r>
              <a:rPr lang="en-US" dirty="0">
                <a:latin typeface="Arial" charset="0"/>
                <a:ea typeface="ＭＳ Ｐゴシック" charset="-128"/>
                <a:cs typeface="ＭＳ Ｐゴシック" charset="-128"/>
              </a:rPr>
              <a:t>provided are authentication, antivirus, antimalware/-spyware, intrusion detection,</a:t>
            </a:r>
          </a:p>
          <a:p>
            <a:r>
              <a:rPr lang="en-US" dirty="0">
                <a:latin typeface="Arial" charset="0"/>
                <a:ea typeface="ＭＳ Ｐゴシック" charset="-128"/>
                <a:cs typeface="ＭＳ Ｐゴシック" charset="-128"/>
              </a:rPr>
              <a:t>and security event management. In the context of cloud computing, cloud security</a:t>
            </a:r>
          </a:p>
          <a:p>
            <a:r>
              <a:rPr lang="en-US" dirty="0">
                <a:latin typeface="Arial" charset="0"/>
                <a:ea typeface="ＭＳ Ｐゴシック" charset="-128"/>
                <a:cs typeface="ＭＳ Ｐゴシック" charset="-128"/>
              </a:rPr>
              <a:t>as a service, designated SecaaS, is a segment of the SaaS offering of a CP.</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The Cloud Security Alliance defines SecaaS as the provision of security applications</a:t>
            </a:r>
          </a:p>
          <a:p>
            <a:r>
              <a:rPr lang="en-US" dirty="0">
                <a:latin typeface="Arial" charset="0"/>
                <a:ea typeface="ＭＳ Ｐゴシック" charset="-128"/>
                <a:cs typeface="ＭＳ Ｐゴシック" charset="-128"/>
              </a:rPr>
              <a:t>and services via the cloud either to cloud-based infrastructure and software</a:t>
            </a:r>
          </a:p>
          <a:p>
            <a:r>
              <a:rPr lang="en-US" dirty="0">
                <a:latin typeface="Arial" charset="0"/>
                <a:ea typeface="ＭＳ Ｐゴシック" charset="-128"/>
                <a:cs typeface="ＭＳ Ｐゴシック" charset="-128"/>
              </a:rPr>
              <a:t>or from the cloud to the customers’ on-premise systems [CSA11b]. The Cloud</a:t>
            </a:r>
          </a:p>
          <a:p>
            <a:r>
              <a:rPr lang="en-US" dirty="0">
                <a:latin typeface="Arial" charset="0"/>
                <a:ea typeface="ＭＳ Ｐゴシック" charset="-128"/>
                <a:cs typeface="ＭＳ Ｐゴシック" charset="-128"/>
              </a:rPr>
              <a:t>Security Alliance has identified the following SecaaS categories of service:</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Identity and access management</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Data loss prevention</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Web security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E-mail security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Security assessments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Intrusion management</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Security information and event management</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Encryption</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Business continuity and disaster recovery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Network security</a:t>
            </a:r>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53</a:t>
            </a:fld>
            <a:endParaRPr lang="en-AU" dirty="0"/>
          </a:p>
        </p:txBody>
      </p:sp>
    </p:spTree>
    <p:extLst>
      <p:ext uri="{BB962C8B-B14F-4D97-AF65-F5344CB8AC3E}">
        <p14:creationId xmlns:p14="http://schemas.microsoft.com/office/powerpoint/2010/main" val="1417867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dirty="0">
                <a:latin typeface="Arial" charset="0"/>
                <a:ea typeface="ＭＳ Ｐゴシック" charset="-128"/>
                <a:cs typeface="ＭＳ Ｐゴシック" charset="-128"/>
              </a:rPr>
              <a:t>In this section, we examine these categories with a focus on security of the</a:t>
            </a:r>
          </a:p>
          <a:p>
            <a:r>
              <a:rPr lang="en-US" dirty="0">
                <a:latin typeface="Arial" charset="0"/>
                <a:ea typeface="ＭＳ Ｐゴシック" charset="-128"/>
                <a:cs typeface="ＭＳ Ｐゴシック" charset="-128"/>
              </a:rPr>
              <a:t>cloud-based infrastructure and services (Figure 5.11).</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Identity and access management (IAM)  includes people, processes, and systems</a:t>
            </a:r>
          </a:p>
          <a:p>
            <a:r>
              <a:rPr lang="en-US" dirty="0">
                <a:latin typeface="Arial" charset="0"/>
                <a:ea typeface="ＭＳ Ｐゴシック" charset="-128"/>
                <a:cs typeface="ＭＳ Ｐゴシック" charset="-128"/>
              </a:rPr>
              <a:t>that are used to manage access to enterprise resources by assuring that the</a:t>
            </a:r>
          </a:p>
          <a:p>
            <a:r>
              <a:rPr lang="en-US" dirty="0">
                <a:latin typeface="Arial" charset="0"/>
                <a:ea typeface="ＭＳ Ｐゴシック" charset="-128"/>
                <a:cs typeface="ＭＳ Ｐゴシック" charset="-128"/>
              </a:rPr>
              <a:t>identity of an entity is verified, and then granting the correct level of access based</a:t>
            </a:r>
          </a:p>
          <a:p>
            <a:r>
              <a:rPr lang="en-US" dirty="0">
                <a:latin typeface="Arial" charset="0"/>
                <a:ea typeface="ＭＳ Ｐゴシック" charset="-128"/>
                <a:cs typeface="ＭＳ Ｐゴシック" charset="-128"/>
              </a:rPr>
              <a:t>on this assured identity. One aspect of identity management is identity provisioning,</a:t>
            </a:r>
          </a:p>
          <a:p>
            <a:r>
              <a:rPr lang="en-US" dirty="0">
                <a:latin typeface="Arial" charset="0"/>
                <a:ea typeface="ＭＳ Ｐゴシック" charset="-128"/>
                <a:cs typeface="ＭＳ Ｐゴシック" charset="-128"/>
              </a:rPr>
              <a:t>which has to do with providing access to identified users and subsequently</a:t>
            </a:r>
          </a:p>
          <a:p>
            <a:r>
              <a:rPr lang="en-US" dirty="0">
                <a:latin typeface="Arial" charset="0"/>
                <a:ea typeface="ＭＳ Ｐゴシック" charset="-128"/>
                <a:cs typeface="ＭＳ Ｐゴシック" charset="-128"/>
              </a:rPr>
              <a:t> deprovisioning, or deny access, to users when the client enterprise designates such</a:t>
            </a:r>
          </a:p>
          <a:p>
            <a:r>
              <a:rPr lang="en-US" dirty="0">
                <a:latin typeface="Arial" charset="0"/>
                <a:ea typeface="ＭＳ Ｐゴシック" charset="-128"/>
                <a:cs typeface="ＭＳ Ｐゴシック" charset="-128"/>
              </a:rPr>
              <a:t>users as no longer having access to enterprise resources in the cloud. Another aspect</a:t>
            </a:r>
          </a:p>
          <a:p>
            <a:r>
              <a:rPr lang="en-US" dirty="0">
                <a:latin typeface="Arial" charset="0"/>
                <a:ea typeface="ＭＳ Ｐゴシック" charset="-128"/>
                <a:cs typeface="ＭＳ Ｐゴシック" charset="-128"/>
              </a:rPr>
              <a:t>of identity management is for the cloud to participate in the federated identity</a:t>
            </a:r>
          </a:p>
          <a:p>
            <a:r>
              <a:rPr lang="en-US" dirty="0">
                <a:latin typeface="Arial" charset="0"/>
                <a:ea typeface="ＭＳ Ｐゴシック" charset="-128"/>
                <a:cs typeface="ＭＳ Ｐゴシック" charset="-128"/>
              </a:rPr>
              <a:t>management scheme (see Chapter 4) scheme used by the client enterprise. Among</a:t>
            </a:r>
          </a:p>
          <a:p>
            <a:r>
              <a:rPr lang="en-US" dirty="0">
                <a:latin typeface="Arial" charset="0"/>
                <a:ea typeface="ＭＳ Ｐゴシック" charset="-128"/>
                <a:cs typeface="ＭＳ Ｐゴシック" charset="-128"/>
              </a:rPr>
              <a:t>other requirements, the cloud service provider (CSP) must be able to exchange</a:t>
            </a:r>
          </a:p>
          <a:p>
            <a:r>
              <a:rPr lang="en-US" dirty="0">
                <a:latin typeface="Arial" charset="0"/>
                <a:ea typeface="ＭＳ Ｐゴシック" charset="-128"/>
                <a:cs typeface="ＭＳ Ｐゴシック" charset="-128"/>
              </a:rPr>
              <a:t>identity attributes with the enterprise’s chosen identity provider.</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The access management portion of IAM involves authentication and access</a:t>
            </a:r>
          </a:p>
          <a:p>
            <a:r>
              <a:rPr lang="en-US" dirty="0">
                <a:latin typeface="Arial" charset="0"/>
                <a:ea typeface="ＭＳ Ｐゴシック" charset="-128"/>
                <a:cs typeface="ＭＳ Ｐゴシック" charset="-128"/>
              </a:rPr>
              <a:t>control services. For example, the CSP must be able to authenticate users in a</a:t>
            </a:r>
          </a:p>
          <a:p>
            <a:r>
              <a:rPr lang="en-US" dirty="0">
                <a:latin typeface="Arial" charset="0"/>
                <a:ea typeface="ＭＳ Ｐゴシック" charset="-128"/>
                <a:cs typeface="ＭＳ Ｐゴシック" charset="-128"/>
              </a:rPr>
              <a:t>trustworthy manner. The access control requirements in SPI environments include</a:t>
            </a:r>
          </a:p>
          <a:p>
            <a:r>
              <a:rPr lang="en-US" dirty="0">
                <a:latin typeface="Arial" charset="0"/>
                <a:ea typeface="ＭＳ Ｐゴシック" charset="-128"/>
                <a:cs typeface="ＭＳ Ｐゴシック" charset="-128"/>
              </a:rPr>
              <a:t>establishing trusted user profile and policy information, using it to control access</a:t>
            </a:r>
          </a:p>
          <a:p>
            <a:r>
              <a:rPr lang="en-US" dirty="0">
                <a:latin typeface="Arial" charset="0"/>
                <a:ea typeface="ＭＳ Ｐゴシック" charset="-128"/>
                <a:cs typeface="ＭＳ Ｐゴシック" charset="-128"/>
              </a:rPr>
              <a:t>within the cloud service, and doing this in an auditable way.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Data loss prevention (DLP)  is the monitoring, protecting, and verifying the</a:t>
            </a:r>
          </a:p>
          <a:p>
            <a:r>
              <a:rPr lang="en-US" dirty="0">
                <a:latin typeface="Arial" charset="0"/>
                <a:ea typeface="ＭＳ Ｐゴシック" charset="-128"/>
                <a:cs typeface="ＭＳ Ｐゴシック" charset="-128"/>
              </a:rPr>
              <a:t>security of data at rest, in motion, and in use. Much of DLP can be implemented by</a:t>
            </a:r>
          </a:p>
          <a:p>
            <a:r>
              <a:rPr lang="en-US" dirty="0">
                <a:latin typeface="Arial" charset="0"/>
                <a:ea typeface="ＭＳ Ｐゴシック" charset="-128"/>
                <a:cs typeface="ＭＳ Ｐゴシック" charset="-128"/>
              </a:rPr>
              <a:t>the cloud client, such as discussed in Section 5.6. The CSP can also provide DLP</a:t>
            </a:r>
          </a:p>
          <a:p>
            <a:r>
              <a:rPr lang="en-US" dirty="0">
                <a:latin typeface="Arial" charset="0"/>
                <a:ea typeface="ＭＳ Ｐゴシック" charset="-128"/>
                <a:cs typeface="ＭＳ Ｐゴシック" charset="-128"/>
              </a:rPr>
              <a:t>services, such as implementing rules about what functions can be performed on data</a:t>
            </a:r>
          </a:p>
          <a:p>
            <a:r>
              <a:rPr lang="en-US" dirty="0">
                <a:latin typeface="Arial" charset="0"/>
                <a:ea typeface="ＭＳ Ｐゴシック" charset="-128"/>
                <a:cs typeface="ＭＳ Ｐゴシック" charset="-128"/>
              </a:rPr>
              <a:t>in various contexts.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Web security  is real-time protection offered either on premise through software/</a:t>
            </a:r>
          </a:p>
          <a:p>
            <a:r>
              <a:rPr lang="en-US" dirty="0">
                <a:latin typeface="Arial" charset="0"/>
                <a:ea typeface="ＭＳ Ｐゴシック" charset="-128"/>
                <a:cs typeface="ＭＳ Ｐゴシック" charset="-128"/>
              </a:rPr>
              <a:t>appliance installation or via the cloud by proxying or redirecting Web traffic</a:t>
            </a:r>
          </a:p>
          <a:p>
            <a:r>
              <a:rPr lang="en-US" dirty="0">
                <a:latin typeface="Arial" charset="0"/>
                <a:ea typeface="ＭＳ Ｐゴシック" charset="-128"/>
                <a:cs typeface="ＭＳ Ｐゴシック" charset="-128"/>
              </a:rPr>
              <a:t>to the CP. This provides an added layer of protection on top of things like antiviruses</a:t>
            </a:r>
          </a:p>
          <a:p>
            <a:r>
              <a:rPr lang="en-US" dirty="0">
                <a:latin typeface="Arial" charset="0"/>
                <a:ea typeface="ＭＳ Ｐゴシック" charset="-128"/>
                <a:cs typeface="ＭＳ Ｐゴシック" charset="-128"/>
              </a:rPr>
              <a:t>to prevent malware from entering the enterprise via activities such as Web</a:t>
            </a:r>
          </a:p>
          <a:p>
            <a:r>
              <a:rPr lang="en-US" dirty="0">
                <a:latin typeface="Arial" charset="0"/>
                <a:ea typeface="ＭＳ Ｐゴシック" charset="-128"/>
                <a:cs typeface="ＭＳ Ｐゴシック" charset="-128"/>
              </a:rPr>
              <a:t>browsing. In addition to protecting against malware, a cloud-based Web security</a:t>
            </a:r>
          </a:p>
          <a:p>
            <a:r>
              <a:rPr lang="en-US" dirty="0">
                <a:latin typeface="Arial" charset="0"/>
                <a:ea typeface="ＭＳ Ｐゴシック" charset="-128"/>
                <a:cs typeface="ＭＳ Ｐゴシック" charset="-128"/>
              </a:rPr>
              <a:t>service might include usage policy enforcement, data backup, traffic control, and</a:t>
            </a:r>
          </a:p>
          <a:p>
            <a:r>
              <a:rPr lang="en-US" dirty="0">
                <a:latin typeface="Arial" charset="0"/>
                <a:ea typeface="ＭＳ Ｐゴシック" charset="-128"/>
                <a:cs typeface="ＭＳ Ｐゴシック" charset="-128"/>
              </a:rPr>
              <a:t>Web access control.</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A CSP may provide a Web-based e-mail service, for which security measures</a:t>
            </a:r>
          </a:p>
          <a:p>
            <a:r>
              <a:rPr lang="en-US" dirty="0">
                <a:latin typeface="Arial" charset="0"/>
                <a:ea typeface="ＭＳ Ｐゴシック" charset="-128"/>
                <a:cs typeface="ＭＳ Ｐゴシック" charset="-128"/>
              </a:rPr>
              <a:t>are needed. E-mail security  provides control over inbound and outbound e-mail,</a:t>
            </a:r>
          </a:p>
          <a:p>
            <a:r>
              <a:rPr lang="en-US" dirty="0">
                <a:latin typeface="Arial" charset="0"/>
                <a:ea typeface="ＭＳ Ｐゴシック" charset="-128"/>
                <a:cs typeface="ＭＳ Ｐゴシック" charset="-128"/>
              </a:rPr>
              <a:t>protecting the organization from phishing, malicious attachments, enforcing corporate</a:t>
            </a:r>
          </a:p>
          <a:p>
            <a:r>
              <a:rPr lang="en-US" dirty="0">
                <a:latin typeface="Arial" charset="0"/>
                <a:ea typeface="ＭＳ Ｐゴシック" charset="-128"/>
                <a:cs typeface="ＭＳ Ｐゴシック" charset="-128"/>
              </a:rPr>
              <a:t>polices such as acceptable use and spam prevention. The CSP may also incorporate</a:t>
            </a:r>
          </a:p>
          <a:p>
            <a:r>
              <a:rPr lang="en-US" dirty="0">
                <a:latin typeface="Arial" charset="0"/>
                <a:ea typeface="ＭＳ Ｐゴシック" charset="-128"/>
                <a:cs typeface="ＭＳ Ｐゴシック" charset="-128"/>
              </a:rPr>
              <a:t>digital signatures on all e-mail clients and provide optional e-mail encryption.</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Security assessments  are third-part audits of cloud services. While this service</a:t>
            </a:r>
          </a:p>
          <a:p>
            <a:r>
              <a:rPr lang="en-US" dirty="0">
                <a:latin typeface="Arial" charset="0"/>
                <a:ea typeface="ＭＳ Ｐゴシック" charset="-128"/>
                <a:cs typeface="ＭＳ Ｐゴシック" charset="-128"/>
              </a:rPr>
              <a:t>is outside the province of the CSP, the CSP can provide tools and access points to</a:t>
            </a:r>
          </a:p>
          <a:p>
            <a:r>
              <a:rPr lang="en-US" dirty="0">
                <a:latin typeface="Arial" charset="0"/>
                <a:ea typeface="ＭＳ Ｐゴシック" charset="-128"/>
                <a:cs typeface="ＭＳ Ｐゴシック" charset="-128"/>
              </a:rPr>
              <a:t>facilitate various assessment activities.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Intrusion management  encompasses intrusion detection, prevention, and response.</a:t>
            </a:r>
          </a:p>
          <a:p>
            <a:r>
              <a:rPr lang="en-US" dirty="0">
                <a:latin typeface="Arial" charset="0"/>
                <a:ea typeface="ＭＳ Ｐゴシック" charset="-128"/>
                <a:cs typeface="ＭＳ Ｐゴシック" charset="-128"/>
              </a:rPr>
              <a:t>The core of this service is the implementation of intrusion detection systems</a:t>
            </a:r>
          </a:p>
          <a:p>
            <a:r>
              <a:rPr lang="en-US" dirty="0">
                <a:latin typeface="Arial" charset="0"/>
                <a:ea typeface="ＭＳ Ｐゴシック" charset="-128"/>
                <a:cs typeface="ＭＳ Ｐゴシック" charset="-128"/>
              </a:rPr>
              <a:t>(IDSs) and intrusion prevention systems (IPSs) at entry points to the cloud and on</a:t>
            </a:r>
          </a:p>
          <a:p>
            <a:r>
              <a:rPr lang="en-US" dirty="0">
                <a:latin typeface="Arial" charset="0"/>
                <a:ea typeface="ＭＳ Ｐゴシック" charset="-128"/>
                <a:cs typeface="ＭＳ Ｐゴシック" charset="-128"/>
              </a:rPr>
              <a:t>servers in the cloud. An IDS is a set of automated tools designed to detect unauthorized</a:t>
            </a:r>
          </a:p>
          <a:p>
            <a:r>
              <a:rPr lang="en-US" dirty="0">
                <a:latin typeface="Arial" charset="0"/>
                <a:ea typeface="ＭＳ Ｐゴシック" charset="-128"/>
                <a:cs typeface="ＭＳ Ｐゴシック" charset="-128"/>
              </a:rPr>
              <a:t>access to a host system. We discuss this in Chapter 1. An IPS incorporates IDS</a:t>
            </a:r>
          </a:p>
          <a:p>
            <a:r>
              <a:rPr lang="en-US" dirty="0">
                <a:latin typeface="Arial" charset="0"/>
                <a:ea typeface="ＭＳ Ｐゴシック" charset="-128"/>
                <a:cs typeface="ＭＳ Ｐゴシック" charset="-128"/>
              </a:rPr>
              <a:t>functionality but also includes mechanisms designed to block traffic from intruders.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Security information and event management (SIEM)  aggregates (via push or</a:t>
            </a:r>
          </a:p>
          <a:p>
            <a:r>
              <a:rPr lang="en-US" dirty="0">
                <a:latin typeface="Arial" charset="0"/>
                <a:ea typeface="ＭＳ Ｐゴシック" charset="-128"/>
                <a:cs typeface="ＭＳ Ｐゴシック" charset="-128"/>
              </a:rPr>
              <a:t>pull mechanisms) log and event data from virtual and real networks, applications,</a:t>
            </a:r>
          </a:p>
          <a:p>
            <a:r>
              <a:rPr lang="en-US" dirty="0">
                <a:latin typeface="Arial" charset="0"/>
                <a:ea typeface="ＭＳ Ｐゴシック" charset="-128"/>
                <a:cs typeface="ＭＳ Ｐゴシック" charset="-128"/>
              </a:rPr>
              <a:t>and systems. This information is then correlated and analyzed to provide real-time</a:t>
            </a:r>
          </a:p>
          <a:p>
            <a:r>
              <a:rPr lang="en-US" dirty="0">
                <a:latin typeface="Arial" charset="0"/>
                <a:ea typeface="ＭＳ Ｐゴシック" charset="-128"/>
                <a:cs typeface="ＭＳ Ｐゴシック" charset="-128"/>
              </a:rPr>
              <a:t>reporting and alerting on information/events that may require intervention or other</a:t>
            </a:r>
          </a:p>
          <a:p>
            <a:r>
              <a:rPr lang="en-US" dirty="0">
                <a:latin typeface="Arial" charset="0"/>
                <a:ea typeface="ＭＳ Ｐゴシック" charset="-128"/>
                <a:cs typeface="ＭＳ Ｐゴシック" charset="-128"/>
              </a:rPr>
              <a:t>type of response. The CSP typically provides an integrated service that can put together</a:t>
            </a:r>
          </a:p>
          <a:p>
            <a:r>
              <a:rPr lang="en-US" dirty="0">
                <a:latin typeface="Arial" charset="0"/>
                <a:ea typeface="ＭＳ Ｐゴシック" charset="-128"/>
                <a:cs typeface="ＭＳ Ｐゴシック" charset="-128"/>
              </a:rPr>
              <a:t>information from a variety of sources both within the cloud and within the</a:t>
            </a:r>
          </a:p>
          <a:p>
            <a:r>
              <a:rPr lang="en-US" dirty="0">
                <a:latin typeface="Arial" charset="0"/>
                <a:ea typeface="ＭＳ Ｐゴシック" charset="-128"/>
                <a:cs typeface="ＭＳ Ｐゴシック" charset="-128"/>
              </a:rPr>
              <a:t>client enterprise network.</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Encryption  is a pervasive service that can be provided for data at rest in the</a:t>
            </a:r>
          </a:p>
          <a:p>
            <a:r>
              <a:rPr lang="en-US" dirty="0">
                <a:latin typeface="Arial" charset="0"/>
                <a:ea typeface="ＭＳ Ｐゴシック" charset="-128"/>
                <a:cs typeface="ＭＳ Ｐゴシック" charset="-128"/>
              </a:rPr>
              <a:t>cloud, e-mail traffic, client-specific network management information, and identity</a:t>
            </a:r>
          </a:p>
          <a:p>
            <a:r>
              <a:rPr lang="en-US" dirty="0">
                <a:latin typeface="Arial" charset="0"/>
                <a:ea typeface="ＭＳ Ｐゴシック" charset="-128"/>
                <a:cs typeface="ＭＳ Ｐゴシック" charset="-128"/>
              </a:rPr>
              <a:t>information. Encryption services provided by the CSP involve a range of complex</a:t>
            </a:r>
          </a:p>
          <a:p>
            <a:r>
              <a:rPr lang="en-US" dirty="0">
                <a:latin typeface="Arial" charset="0"/>
                <a:ea typeface="ＭＳ Ｐゴシック" charset="-128"/>
                <a:cs typeface="ＭＳ Ｐゴシック" charset="-128"/>
              </a:rPr>
              <a:t> issues, including key management, how to implement virtual private network (VPN)</a:t>
            </a:r>
          </a:p>
          <a:p>
            <a:r>
              <a:rPr lang="en-US" dirty="0">
                <a:latin typeface="Arial" charset="0"/>
                <a:ea typeface="ＭＳ Ｐゴシック" charset="-128"/>
                <a:cs typeface="ＭＳ Ｐゴシック" charset="-128"/>
              </a:rPr>
              <a:t>services in the cloud, application encryption, and data content access.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Business continuity and disaster recovery  comprise measures and mechanisms</a:t>
            </a:r>
          </a:p>
          <a:p>
            <a:r>
              <a:rPr lang="en-US" dirty="0">
                <a:latin typeface="Arial" charset="0"/>
                <a:ea typeface="ＭＳ Ｐゴシック" charset="-128"/>
                <a:cs typeface="ＭＳ Ｐゴシック" charset="-128"/>
              </a:rPr>
              <a:t>to ensure operational resiliency in the event of any service interruptions. This is an</a:t>
            </a:r>
          </a:p>
          <a:p>
            <a:r>
              <a:rPr lang="en-US" dirty="0">
                <a:latin typeface="Arial" charset="0"/>
                <a:ea typeface="ＭＳ Ｐゴシック" charset="-128"/>
                <a:cs typeface="ＭＳ Ｐゴシック" charset="-128"/>
              </a:rPr>
              <a:t>area where the CSP, because of economies of scale, can offer obvious benefits to a</a:t>
            </a:r>
          </a:p>
          <a:p>
            <a:r>
              <a:rPr lang="en-US" dirty="0">
                <a:latin typeface="Arial" charset="0"/>
                <a:ea typeface="ＭＳ Ｐゴシック" charset="-128"/>
                <a:cs typeface="ＭＳ Ｐゴシック" charset="-128"/>
              </a:rPr>
              <a:t>cloud service client [WOOD10]. The CSP can provide backup at multiple locations,</a:t>
            </a:r>
          </a:p>
          <a:p>
            <a:r>
              <a:rPr lang="en-US" dirty="0">
                <a:latin typeface="Arial" charset="0"/>
                <a:ea typeface="ＭＳ Ｐゴシック" charset="-128"/>
                <a:cs typeface="ＭＳ Ｐゴシック" charset="-128"/>
              </a:rPr>
              <a:t>with reliable failover and disaster recovery facilities. This service must include a</a:t>
            </a:r>
          </a:p>
          <a:p>
            <a:r>
              <a:rPr lang="en-US" dirty="0">
                <a:latin typeface="Arial" charset="0"/>
                <a:ea typeface="ＭＳ Ｐゴシック" charset="-128"/>
                <a:cs typeface="ＭＳ Ｐゴシック" charset="-128"/>
              </a:rPr>
              <a:t>flexible infrastructure, redundancy of functions and hardware, monitored operations,</a:t>
            </a:r>
          </a:p>
          <a:p>
            <a:r>
              <a:rPr lang="en-US" dirty="0">
                <a:latin typeface="Arial" charset="0"/>
                <a:ea typeface="ＭＳ Ｐゴシック" charset="-128"/>
                <a:cs typeface="ＭＳ Ｐゴシック" charset="-128"/>
              </a:rPr>
              <a:t>geographically distributed data centers, and network survivability.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Network security  consists of security services that allocate access, distribute,</a:t>
            </a:r>
          </a:p>
          <a:p>
            <a:r>
              <a:rPr lang="en-US" dirty="0">
                <a:latin typeface="Arial" charset="0"/>
                <a:ea typeface="ＭＳ Ｐゴシック" charset="-128"/>
                <a:cs typeface="ＭＳ Ｐゴシック" charset="-128"/>
              </a:rPr>
              <a:t>monitor, and protect the underlying resource services. Services include perimeter and</a:t>
            </a:r>
          </a:p>
          <a:p>
            <a:r>
              <a:rPr lang="en-US" dirty="0">
                <a:latin typeface="Arial" charset="0"/>
                <a:ea typeface="ＭＳ Ｐゴシック" charset="-128"/>
                <a:cs typeface="ＭＳ Ｐゴシック" charset="-128"/>
              </a:rPr>
              <a:t>server firewalls and denial-of-service protection. Many of the other services listed in</a:t>
            </a:r>
          </a:p>
          <a:p>
            <a:r>
              <a:rPr lang="en-US" dirty="0">
                <a:latin typeface="Arial" charset="0"/>
                <a:ea typeface="ＭＳ Ｐゴシック" charset="-128"/>
                <a:cs typeface="ＭＳ Ｐゴシック" charset="-128"/>
              </a:rPr>
              <a:t>this section, including intrusion management, identity and access management, data</a:t>
            </a:r>
          </a:p>
          <a:p>
            <a:r>
              <a:rPr lang="en-US" dirty="0">
                <a:latin typeface="Arial" charset="0"/>
                <a:ea typeface="ＭＳ Ｐゴシック" charset="-128"/>
                <a:cs typeface="ＭＳ Ｐゴシック" charset="-128"/>
              </a:rPr>
              <a:t>loss protection, and Web security, also contribute to the network security service.</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56</a:t>
            </a:fld>
            <a:endParaRPr lang="en-AU" dirty="0"/>
          </a:p>
        </p:txBody>
      </p:sp>
    </p:spTree>
    <p:extLst>
      <p:ext uri="{BB962C8B-B14F-4D97-AF65-F5344CB8AC3E}">
        <p14:creationId xmlns:p14="http://schemas.microsoft.com/office/powerpoint/2010/main" val="4201779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latin typeface="Arial" charset="0"/>
                <a:ea typeface="ＭＳ Ｐゴシック" charset="-128"/>
                <a:cs typeface="ＭＳ Ｐゴシック" charset="-128"/>
              </a:rPr>
              <a:t> Numerous documents have been developed to guide businesses thinking about the</a:t>
            </a:r>
          </a:p>
          <a:p>
            <a:r>
              <a:rPr lang="en-US" dirty="0">
                <a:latin typeface="Arial" charset="0"/>
                <a:ea typeface="ＭＳ Ｐゴシック" charset="-128"/>
                <a:cs typeface="ＭＳ Ｐゴシック" charset="-128"/>
              </a:rPr>
              <a:t>security issues associated with cloud computing. In addition to SP 800-144, which</a:t>
            </a:r>
          </a:p>
          <a:p>
            <a:r>
              <a:rPr lang="en-US" dirty="0">
                <a:latin typeface="Arial" charset="0"/>
                <a:ea typeface="ＭＳ Ｐゴシック" charset="-128"/>
                <a:cs typeface="ＭＳ Ｐゴシック" charset="-128"/>
              </a:rPr>
              <a:t>provides overall guidance, NIST has issued SP 800-146 (Cloud Computing Synopsis</a:t>
            </a:r>
          </a:p>
          <a:p>
            <a:r>
              <a:rPr lang="en-US" dirty="0">
                <a:latin typeface="Arial" charset="0"/>
                <a:ea typeface="ＭＳ Ｐゴシック" charset="-128"/>
                <a:cs typeface="ＭＳ Ｐゴシック" charset="-128"/>
              </a:rPr>
              <a:t>and Recommendations,  May 2012). </a:t>
            </a:r>
            <a:r>
              <a:rPr lang="en-US" dirty="0" err="1">
                <a:latin typeface="Arial" charset="0"/>
                <a:ea typeface="ＭＳ Ｐゴシック" charset="-128"/>
                <a:cs typeface="ＭＳ Ｐゴシック" charset="-128"/>
              </a:rPr>
              <a:t>NIST’s</a:t>
            </a:r>
            <a:r>
              <a:rPr lang="en-US" dirty="0">
                <a:latin typeface="Arial" charset="0"/>
                <a:ea typeface="ＭＳ Ｐゴシック" charset="-128"/>
                <a:cs typeface="ＭＳ Ｐゴシック" charset="-128"/>
              </a:rPr>
              <a:t> recommendations systematically consider</a:t>
            </a:r>
          </a:p>
          <a:p>
            <a:r>
              <a:rPr lang="en-US" dirty="0">
                <a:latin typeface="Arial" charset="0"/>
                <a:ea typeface="ＭＳ Ｐゴシック" charset="-128"/>
                <a:cs typeface="ＭＳ Ｐゴシック" charset="-128"/>
              </a:rPr>
              <a:t>each of the major types of cloud services consumed by businesses including</a:t>
            </a:r>
          </a:p>
          <a:p>
            <a:r>
              <a:rPr lang="en-US" dirty="0">
                <a:latin typeface="Arial" charset="0"/>
                <a:ea typeface="ＭＳ Ｐゴシック" charset="-128"/>
                <a:cs typeface="ＭＳ Ｐゴシック" charset="-128"/>
              </a:rPr>
              <a:t>Software as a Service (</a:t>
            </a:r>
            <a:r>
              <a:rPr lang="en-US" dirty="0" err="1">
                <a:latin typeface="Arial" charset="0"/>
                <a:ea typeface="ＭＳ Ｐゴシック" charset="-128"/>
                <a:cs typeface="ＭＳ Ｐゴシック" charset="-128"/>
              </a:rPr>
              <a:t>SaaS</a:t>
            </a:r>
            <a:r>
              <a:rPr lang="en-US" dirty="0">
                <a:latin typeface="Arial" charset="0"/>
                <a:ea typeface="ＭＳ Ｐゴシック" charset="-128"/>
                <a:cs typeface="ＭＳ Ｐゴシック" charset="-128"/>
              </a:rPr>
              <a:t>), Infrastructure as a Service (</a:t>
            </a:r>
            <a:r>
              <a:rPr lang="en-US" dirty="0" err="1">
                <a:latin typeface="Arial" charset="0"/>
                <a:ea typeface="ＭＳ Ｐゴシック" charset="-128"/>
                <a:cs typeface="ＭＳ Ｐゴシック" charset="-128"/>
              </a:rPr>
              <a:t>IaaS</a:t>
            </a:r>
            <a:r>
              <a:rPr lang="en-US" dirty="0">
                <a:latin typeface="Arial" charset="0"/>
                <a:ea typeface="ＭＳ Ｐゴシック" charset="-128"/>
                <a:cs typeface="ＭＳ Ｐゴシック" charset="-128"/>
              </a:rPr>
              <a:t>), and Platform as</a:t>
            </a:r>
          </a:p>
          <a:p>
            <a:r>
              <a:rPr lang="en-US" dirty="0">
                <a:latin typeface="Arial" charset="0"/>
                <a:ea typeface="ＭＳ Ｐゴシック" charset="-128"/>
                <a:cs typeface="ＭＳ Ｐゴシック" charset="-128"/>
              </a:rPr>
              <a:t>a Service (</a:t>
            </a:r>
            <a:r>
              <a:rPr lang="en-US" dirty="0" err="1">
                <a:latin typeface="Arial" charset="0"/>
                <a:ea typeface="ＭＳ Ｐゴシック" charset="-128"/>
                <a:cs typeface="ＭＳ Ｐゴシック" charset="-128"/>
              </a:rPr>
              <a:t>PaaS</a:t>
            </a:r>
            <a:r>
              <a:rPr lang="en-US" dirty="0">
                <a:latin typeface="Arial" charset="0"/>
                <a:ea typeface="ＭＳ Ｐゴシック" charset="-128"/>
                <a:cs typeface="ＭＳ Ｐゴシック" charset="-128"/>
              </a:rPr>
              <a:t>). While security issues vary somewhat depending on the type of</a:t>
            </a:r>
          </a:p>
          <a:p>
            <a:r>
              <a:rPr lang="en-US" dirty="0">
                <a:latin typeface="Arial" charset="0"/>
                <a:ea typeface="ＭＳ Ｐゴシック" charset="-128"/>
                <a:cs typeface="ＭＳ Ｐゴシック" charset="-128"/>
              </a:rPr>
              <a:t>cloud service, there are multiple NIST recommendations that are independent of</a:t>
            </a:r>
          </a:p>
          <a:p>
            <a:r>
              <a:rPr lang="en-US" dirty="0">
                <a:latin typeface="Arial" charset="0"/>
                <a:ea typeface="ＭＳ Ｐゴシック" charset="-128"/>
                <a:cs typeface="ＭＳ Ｐゴシック" charset="-128"/>
              </a:rPr>
              <a:t>service type. Not surprisingly, NIST recommends selecting cloud providers that</a:t>
            </a:r>
          </a:p>
          <a:p>
            <a:r>
              <a:rPr lang="en-US" dirty="0">
                <a:latin typeface="Arial" charset="0"/>
                <a:ea typeface="ＭＳ Ｐゴシック" charset="-128"/>
                <a:cs typeface="ＭＳ Ｐゴシック" charset="-128"/>
              </a:rPr>
              <a:t>support strong encryption, have appropriate redundancy mechanisms in place,</a:t>
            </a:r>
          </a:p>
          <a:p>
            <a:r>
              <a:rPr lang="en-US" dirty="0">
                <a:latin typeface="Arial" charset="0"/>
                <a:ea typeface="ＭＳ Ｐゴシック" charset="-128"/>
                <a:cs typeface="ＭＳ Ｐゴシック" charset="-128"/>
              </a:rPr>
              <a:t>employ authentication mechanisms, and offer subscribers sufficient visibility about</a:t>
            </a:r>
          </a:p>
          <a:p>
            <a:r>
              <a:rPr lang="en-US" dirty="0">
                <a:latin typeface="Arial" charset="0"/>
                <a:ea typeface="ＭＳ Ｐゴシック" charset="-128"/>
                <a:cs typeface="ＭＳ Ｐゴシック" charset="-128"/>
              </a:rPr>
              <a:t>mechanisms used to protect subscribers from other subscribers and the provider.</a:t>
            </a:r>
          </a:p>
          <a:p>
            <a:r>
              <a:rPr lang="en-US" dirty="0">
                <a:latin typeface="Arial" charset="0"/>
                <a:ea typeface="ＭＳ Ｐゴシック" charset="-128"/>
                <a:cs typeface="ＭＳ Ｐゴシック" charset="-128"/>
              </a:rPr>
              <a:t>SP 800-146 also lists the overall security controls that are relevant in a cloud computing</a:t>
            </a:r>
          </a:p>
          <a:p>
            <a:r>
              <a:rPr lang="en-US" dirty="0">
                <a:latin typeface="Arial" charset="0"/>
                <a:ea typeface="ＭＳ Ｐゴシック" charset="-128"/>
                <a:cs typeface="ＭＳ Ｐゴシック" charset="-128"/>
              </a:rPr>
              <a:t>environment and that must be assigned to the different cloud actors. These</a:t>
            </a:r>
          </a:p>
          <a:p>
            <a:r>
              <a:rPr lang="en-US" dirty="0">
                <a:latin typeface="Arial" charset="0"/>
                <a:ea typeface="ＭＳ Ｐゴシック" charset="-128"/>
                <a:cs typeface="ＭＳ Ｐゴシック" charset="-128"/>
              </a:rPr>
              <a:t>are shown in Table 5.4.</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As more businesses incorporate cloud services into their enterprise network</a:t>
            </a:r>
          </a:p>
          <a:p>
            <a:r>
              <a:rPr lang="en-US" dirty="0">
                <a:latin typeface="Arial" charset="0"/>
                <a:ea typeface="ＭＳ Ｐゴシック" charset="-128"/>
                <a:cs typeface="ＭＳ Ｐゴシック" charset="-128"/>
              </a:rPr>
              <a:t>infrastructures, cloud computing security will persist as an important issue.</a:t>
            </a:r>
          </a:p>
          <a:p>
            <a:r>
              <a:rPr lang="en-US" dirty="0">
                <a:latin typeface="Arial" charset="0"/>
                <a:ea typeface="ＭＳ Ｐゴシック" charset="-128"/>
                <a:cs typeface="ＭＳ Ｐゴシック" charset="-128"/>
              </a:rPr>
              <a:t>Examples of cloud computing security failures have the potential to have a chilling</a:t>
            </a:r>
          </a:p>
          <a:p>
            <a:r>
              <a:rPr lang="en-US" dirty="0">
                <a:latin typeface="Arial" charset="0"/>
                <a:ea typeface="ＭＳ Ｐゴシック" charset="-128"/>
                <a:cs typeface="ＭＳ Ｐゴシック" charset="-128"/>
              </a:rPr>
              <a:t>effect on business interest in cloud services and this is inspiring service providers</a:t>
            </a:r>
          </a:p>
          <a:p>
            <a:r>
              <a:rPr lang="en-US" dirty="0">
                <a:latin typeface="Arial" charset="0"/>
                <a:ea typeface="ＭＳ Ｐゴシック" charset="-128"/>
                <a:cs typeface="ＭＳ Ｐゴシック" charset="-128"/>
              </a:rPr>
              <a:t>to be serious about incorporating security mechanisms that will allay concerns of</a:t>
            </a:r>
          </a:p>
          <a:p>
            <a:r>
              <a:rPr lang="en-US" dirty="0">
                <a:latin typeface="Arial" charset="0"/>
                <a:ea typeface="ＭＳ Ｐゴシック" charset="-128"/>
                <a:cs typeface="ＭＳ Ｐゴシック" charset="-128"/>
              </a:rPr>
              <a:t>potential subscribers. Some service providers have moved their operations to Tier 4</a:t>
            </a:r>
          </a:p>
          <a:p>
            <a:r>
              <a:rPr lang="en-US" dirty="0">
                <a:latin typeface="Arial" charset="0"/>
                <a:ea typeface="ＭＳ Ｐゴシック" charset="-128"/>
                <a:cs typeface="ＭＳ Ｐゴシック" charset="-128"/>
              </a:rPr>
              <a:t>data centers to address user concerns about availability and redundancy. Because so</a:t>
            </a:r>
          </a:p>
          <a:p>
            <a:r>
              <a:rPr lang="en-US" dirty="0">
                <a:latin typeface="Arial" charset="0"/>
                <a:ea typeface="ＭＳ Ｐゴシック" charset="-128"/>
                <a:cs typeface="ＭＳ Ｐゴシック" charset="-128"/>
              </a:rPr>
              <a:t>many businesses remain reluctant to embrace cloud computing in a big way, cloud</a:t>
            </a:r>
          </a:p>
          <a:p>
            <a:r>
              <a:rPr lang="en-US" dirty="0">
                <a:latin typeface="Arial" charset="0"/>
                <a:ea typeface="ＭＳ Ｐゴシック" charset="-128"/>
                <a:cs typeface="ＭＳ Ｐゴシック" charset="-128"/>
              </a:rPr>
              <a:t>service providers will have to continue to work hard to convince potential customers</a:t>
            </a:r>
          </a:p>
          <a:p>
            <a:r>
              <a:rPr lang="en-US" dirty="0">
                <a:latin typeface="Arial" charset="0"/>
                <a:ea typeface="ＭＳ Ｐゴシック" charset="-128"/>
                <a:cs typeface="ＭＳ Ｐゴシック" charset="-128"/>
              </a:rPr>
              <a:t>that computing support for core business processes and mission critical applications</a:t>
            </a:r>
          </a:p>
          <a:p>
            <a:r>
              <a:rPr lang="en-US" dirty="0">
                <a:latin typeface="Arial" charset="0"/>
                <a:ea typeface="ＭＳ Ｐゴシック" charset="-128"/>
                <a:cs typeface="ＭＳ Ｐゴシック" charset="-128"/>
              </a:rPr>
              <a:t>can be moved safely and securely to the cloud.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57</a:t>
            </a:fld>
            <a:endParaRPr lang="en-AU" dirty="0"/>
          </a:p>
        </p:txBody>
      </p:sp>
    </p:spTree>
    <p:extLst>
      <p:ext uri="{BB962C8B-B14F-4D97-AF65-F5344CB8AC3E}">
        <p14:creationId xmlns:p14="http://schemas.microsoft.com/office/powerpoint/2010/main" val="3623649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31"/>
          <p:cNvSpPr>
            <a:spLocks noGrp="1" noChangeArrowheads="1"/>
          </p:cNvSpPr>
          <p:nvPr>
            <p:ph type="sldNum" sz="quarter" idx="5"/>
          </p:nvPr>
        </p:nvSpPr>
        <p:spPr>
          <a:noFill/>
        </p:spPr>
        <p:txBody>
          <a:bodyPr/>
          <a:lstStyle/>
          <a:p>
            <a:fld id="{91276C45-335A-7545-BDB9-8D7CA57574D8}" type="slidenum">
              <a:rPr lang="en-AU">
                <a:latin typeface="Arial" pitchFamily="-84" charset="0"/>
              </a:rPr>
              <a:pPr/>
              <a:t>58</a:t>
            </a:fld>
            <a:endParaRPr lang="en-AU" dirty="0">
              <a:latin typeface="Arial"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r>
              <a:rPr lang="en-US" dirty="0">
                <a:latin typeface="Arial" pitchFamily="-84" charset="0"/>
                <a:ea typeface="ＭＳ Ｐゴシック" pitchFamily="-84" charset="-128"/>
                <a:cs typeface="ＭＳ Ｐゴシック" pitchFamily="-84" charset="-128"/>
              </a:rPr>
              <a:t>Chapter 5 summary.</a:t>
            </a:r>
          </a:p>
        </p:txBody>
      </p:sp>
    </p:spTree>
    <p:extLst>
      <p:ext uri="{BB962C8B-B14F-4D97-AF65-F5344CB8AC3E}">
        <p14:creationId xmlns:p14="http://schemas.microsoft.com/office/powerpoint/2010/main" val="3938898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ln/>
        </p:spPr>
      </p:sp>
      <p:sp>
        <p:nvSpPr>
          <p:cNvPr id="25603" name="Notes Placeholder 2"/>
          <p:cNvSpPr>
            <a:spLocks noGrp="1"/>
          </p:cNvSpPr>
          <p:nvPr>
            <p:ph type="body" idx="1"/>
          </p:nvPr>
        </p:nvSpPr>
        <p:spPr>
          <a:noFill/>
          <a:ln/>
        </p:spPr>
        <p:txBody>
          <a:bodyPr/>
          <a:lstStyle/>
          <a:p>
            <a:r>
              <a:rPr lang="en-US" dirty="0">
                <a:latin typeface="Arial" charset="0"/>
                <a:ea typeface="ＭＳ Ｐゴシック" charset="-128"/>
                <a:cs typeface="ＭＳ Ｐゴシック" charset="-128"/>
              </a:rPr>
              <a:t> NAC systems deal with three categories of components: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Access requestor (AR):  The AR is the node that is attempting to access the</a:t>
            </a:r>
          </a:p>
          <a:p>
            <a:r>
              <a:rPr lang="en-US" dirty="0">
                <a:latin typeface="Arial" charset="0"/>
                <a:ea typeface="ＭＳ Ｐゴシック" charset="-128"/>
                <a:cs typeface="ＭＳ Ｐゴシック" charset="-128"/>
              </a:rPr>
              <a:t>network and may be any device that is managed by the NAC system, including</a:t>
            </a:r>
          </a:p>
          <a:p>
            <a:r>
              <a:rPr lang="en-US" dirty="0">
                <a:latin typeface="Arial" charset="0"/>
                <a:ea typeface="ＭＳ Ｐゴシック" charset="-128"/>
                <a:cs typeface="ＭＳ Ｐゴシック" charset="-128"/>
              </a:rPr>
              <a:t>workstations, servers, printers, cameras, and other IP-enabled devices. ARs</a:t>
            </a:r>
          </a:p>
          <a:p>
            <a:r>
              <a:rPr lang="en-US" dirty="0">
                <a:latin typeface="Arial" charset="0"/>
                <a:ea typeface="ＭＳ Ｐゴシック" charset="-128"/>
                <a:cs typeface="ＭＳ Ｐゴシック" charset="-128"/>
              </a:rPr>
              <a:t>are also referred to as supplicants , or simply, clients.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Policy server: Based on the AR’s posture and an enterprise’s defined policy,</a:t>
            </a:r>
          </a:p>
          <a:p>
            <a:r>
              <a:rPr lang="en-US" dirty="0">
                <a:latin typeface="Arial" charset="0"/>
                <a:ea typeface="ＭＳ Ｐゴシック" charset="-128"/>
                <a:cs typeface="ＭＳ Ｐゴシック" charset="-128"/>
              </a:rPr>
              <a:t>the policy server determines what access should be granted. The policy server</a:t>
            </a:r>
          </a:p>
          <a:p>
            <a:r>
              <a:rPr lang="en-US" dirty="0">
                <a:latin typeface="Arial" charset="0"/>
                <a:ea typeface="ＭＳ Ｐゴシック" charset="-128"/>
                <a:cs typeface="ＭＳ Ｐゴシック" charset="-128"/>
              </a:rPr>
              <a:t>often relies on backend systems, including antivirus, patch management, or a</a:t>
            </a:r>
          </a:p>
          <a:p>
            <a:r>
              <a:rPr lang="en-US" dirty="0">
                <a:latin typeface="Arial" charset="0"/>
                <a:ea typeface="ＭＳ Ｐゴシック" charset="-128"/>
                <a:cs typeface="ＭＳ Ｐゴシック" charset="-128"/>
              </a:rPr>
              <a:t>user directory, to help determine the host’s condition.</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Network access server (NAS): The NAS functions as an access control point</a:t>
            </a:r>
          </a:p>
          <a:p>
            <a:r>
              <a:rPr lang="en-US" dirty="0">
                <a:latin typeface="Arial" charset="0"/>
                <a:ea typeface="ＭＳ Ｐゴシック" charset="-128"/>
                <a:cs typeface="ＭＳ Ｐゴシック" charset="-128"/>
              </a:rPr>
              <a:t>for users in remote locations connecting to an enterprise’s internal network.</a:t>
            </a:r>
          </a:p>
          <a:p>
            <a:r>
              <a:rPr lang="en-US" dirty="0">
                <a:latin typeface="Arial" charset="0"/>
                <a:ea typeface="ＭＳ Ｐゴシック" charset="-128"/>
                <a:cs typeface="ＭＳ Ｐゴシック" charset="-128"/>
              </a:rPr>
              <a:t>Also called a media gateway, a remote access server (RAS), or a policy server,</a:t>
            </a:r>
          </a:p>
          <a:p>
            <a:r>
              <a:rPr lang="en-US" dirty="0">
                <a:latin typeface="Arial" charset="0"/>
                <a:ea typeface="ＭＳ Ｐゴシック" charset="-128"/>
                <a:cs typeface="ＭＳ Ｐゴシック" charset="-128"/>
              </a:rPr>
              <a:t>an NAS may include its own authentication services or rely on a separate</a:t>
            </a:r>
          </a:p>
          <a:p>
            <a:r>
              <a:rPr lang="en-US" dirty="0">
                <a:latin typeface="Arial" charset="0"/>
                <a:ea typeface="ＭＳ Ｐゴシック" charset="-128"/>
                <a:cs typeface="ＭＳ Ｐゴシック" charset="-128"/>
              </a:rPr>
              <a:t>authentication service from the policy server.</a:t>
            </a:r>
            <a:endParaRPr lang="en-US" dirty="0">
              <a:latin typeface="Arial" pitchFamily="-84" charset="0"/>
              <a:ea typeface="ＭＳ Ｐゴシック" pitchFamily="-84" charset="-128"/>
              <a:cs typeface="ＭＳ Ｐゴシック" pitchFamily="-84" charset="-128"/>
            </a:endParaRPr>
          </a:p>
        </p:txBody>
      </p:sp>
      <p:sp>
        <p:nvSpPr>
          <p:cNvPr id="25604" name="Slide Number Placeholder 3"/>
          <p:cNvSpPr>
            <a:spLocks noGrp="1"/>
          </p:cNvSpPr>
          <p:nvPr>
            <p:ph type="sldNum" sz="quarter" idx="5"/>
          </p:nvPr>
        </p:nvSpPr>
        <p:spPr>
          <a:noFill/>
        </p:spPr>
        <p:txBody>
          <a:bodyPr/>
          <a:lstStyle/>
          <a:p>
            <a:fld id="{3AC5ADA7-37AA-6943-95CA-1D6B898591E4}" type="slidenum">
              <a:rPr lang="en-AU" smtClean="0">
                <a:latin typeface="Arial" pitchFamily="-84" charset="0"/>
              </a:rPr>
              <a:pPr/>
              <a:t>4</a:t>
            </a:fld>
            <a:endParaRPr lang="en-AU" dirty="0">
              <a:latin typeface="Arial" pitchFamily="-84" charset="0"/>
            </a:endParaRPr>
          </a:p>
        </p:txBody>
      </p:sp>
    </p:spTree>
    <p:extLst>
      <p:ext uri="{BB962C8B-B14F-4D97-AF65-F5344CB8AC3E}">
        <p14:creationId xmlns:p14="http://schemas.microsoft.com/office/powerpoint/2010/main" val="2225274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FF00FF0D-89E8-0340-9D6B-5AA0C2E9B04B}" type="slidenum">
              <a:rPr lang="en-AU">
                <a:latin typeface="Arial" pitchFamily="-84" charset="0"/>
              </a:rPr>
              <a:pPr/>
              <a:t>5</a:t>
            </a:fld>
            <a:endParaRPr lang="en-AU" dirty="0">
              <a:latin typeface="Arial" pitchFamily="-84"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dirty="0">
                <a:latin typeface="Arial" charset="0"/>
                <a:ea typeface="ＭＳ Ｐゴシック" charset="-128"/>
                <a:cs typeface="ＭＳ Ｐゴシック" charset="-128"/>
              </a:rPr>
              <a:t> Figure 5.1 is a generic network access diagram. A variety of different ARs</a:t>
            </a:r>
          </a:p>
          <a:p>
            <a:r>
              <a:rPr lang="en-US" dirty="0">
                <a:latin typeface="Arial" charset="0"/>
                <a:ea typeface="ＭＳ Ｐゴシック" charset="-128"/>
                <a:cs typeface="ＭＳ Ｐゴシック" charset="-128"/>
              </a:rPr>
              <a:t>seek access to an enterprise network by applying to some type of NAS. The first</a:t>
            </a:r>
          </a:p>
          <a:p>
            <a:r>
              <a:rPr lang="en-US" dirty="0">
                <a:latin typeface="Arial" charset="0"/>
                <a:ea typeface="ＭＳ Ｐゴシック" charset="-128"/>
                <a:cs typeface="ＭＳ Ｐゴシック" charset="-128"/>
              </a:rPr>
              <a:t>step is generally to authenticate the AR. Authentication typically involves some</a:t>
            </a:r>
          </a:p>
          <a:p>
            <a:r>
              <a:rPr lang="en-US" dirty="0">
                <a:latin typeface="Arial" charset="0"/>
                <a:ea typeface="ＭＳ Ｐゴシック" charset="-128"/>
                <a:cs typeface="ＭＳ Ｐゴシック" charset="-128"/>
              </a:rPr>
              <a:t>sort of secure protocol and the use of cryptographic keys. Authentication may be</a:t>
            </a:r>
          </a:p>
          <a:p>
            <a:r>
              <a:rPr lang="en-US" dirty="0">
                <a:latin typeface="Arial" charset="0"/>
                <a:ea typeface="ＭＳ Ｐゴシック" charset="-128"/>
                <a:cs typeface="ＭＳ Ｐゴシック" charset="-128"/>
              </a:rPr>
              <a:t>performed by the NAS, or the NAS may mediate the authentication process. In the</a:t>
            </a:r>
          </a:p>
          <a:p>
            <a:r>
              <a:rPr lang="en-US" dirty="0">
                <a:latin typeface="Arial" charset="0"/>
                <a:ea typeface="ＭＳ Ｐゴシック" charset="-128"/>
                <a:cs typeface="ＭＳ Ｐゴシック" charset="-128"/>
              </a:rPr>
              <a:t>latter case, authentication takes place between the supplicant and an authentication</a:t>
            </a:r>
          </a:p>
          <a:p>
            <a:r>
              <a:rPr lang="en-US" dirty="0">
                <a:latin typeface="Arial" charset="0"/>
                <a:ea typeface="ＭＳ Ｐゴシック" charset="-128"/>
                <a:cs typeface="ＭＳ Ｐゴシック" charset="-128"/>
              </a:rPr>
              <a:t>server that is part of the policy server or that is accessed by the policy server.</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The authentication process serves a number of purposes. It verifies a supplicant’s</a:t>
            </a:r>
          </a:p>
          <a:p>
            <a:r>
              <a:rPr lang="en-US" dirty="0">
                <a:latin typeface="Arial" charset="0"/>
                <a:ea typeface="ＭＳ Ｐゴシック" charset="-128"/>
                <a:cs typeface="ＭＳ Ｐゴシック" charset="-128"/>
              </a:rPr>
              <a:t>claimed identity, which enables the policy server to determine what access</a:t>
            </a:r>
          </a:p>
          <a:p>
            <a:r>
              <a:rPr lang="en-US" dirty="0">
                <a:latin typeface="Arial" charset="0"/>
                <a:ea typeface="ＭＳ Ｐゴシック" charset="-128"/>
                <a:cs typeface="ＭＳ Ｐゴシック" charset="-128"/>
              </a:rPr>
              <a:t>privileges, if any, the AR may have. The authentication exchange may result in the</a:t>
            </a:r>
          </a:p>
          <a:p>
            <a:r>
              <a:rPr lang="en-US" dirty="0">
                <a:latin typeface="Arial" charset="0"/>
                <a:ea typeface="ＭＳ Ｐゴシック" charset="-128"/>
                <a:cs typeface="ＭＳ Ｐゴシック" charset="-128"/>
              </a:rPr>
              <a:t>establishment of session keys to enable future secure communication between the</a:t>
            </a:r>
          </a:p>
          <a:p>
            <a:r>
              <a:rPr lang="en-US" dirty="0">
                <a:latin typeface="Arial" charset="0"/>
                <a:ea typeface="ＭＳ Ｐゴシック" charset="-128"/>
                <a:cs typeface="ＭＳ Ｐゴシック" charset="-128"/>
              </a:rPr>
              <a:t>supplicant and resources on the enterprise network.</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Typically, the policy server or a supporting server will perform checks on the</a:t>
            </a:r>
          </a:p>
          <a:p>
            <a:r>
              <a:rPr lang="en-US" dirty="0">
                <a:latin typeface="Arial" charset="0"/>
                <a:ea typeface="ＭＳ Ｐゴシック" charset="-128"/>
                <a:cs typeface="ＭＳ Ｐゴシック" charset="-128"/>
              </a:rPr>
              <a:t>AR to determine if it should be permitted interactive remote access connectivity.</a:t>
            </a:r>
          </a:p>
          <a:p>
            <a:r>
              <a:rPr lang="en-US" dirty="0">
                <a:latin typeface="Arial" charset="0"/>
                <a:ea typeface="ＭＳ Ｐゴシック" charset="-128"/>
                <a:cs typeface="ＭＳ Ｐゴシック" charset="-128"/>
              </a:rPr>
              <a:t>These checks—sometimes called health, suitability, screening, or assessment</a:t>
            </a:r>
          </a:p>
          <a:p>
            <a:r>
              <a:rPr lang="en-US" dirty="0">
                <a:latin typeface="Arial" charset="0"/>
                <a:ea typeface="ＭＳ Ｐゴシック" charset="-128"/>
                <a:cs typeface="ＭＳ Ｐゴシック" charset="-128"/>
              </a:rPr>
              <a:t>checks—require software on the user’s system to verify compliance with certain requirements</a:t>
            </a:r>
          </a:p>
          <a:p>
            <a:r>
              <a:rPr lang="en-US" dirty="0">
                <a:latin typeface="Arial" charset="0"/>
                <a:ea typeface="ＭＳ Ｐゴシック" charset="-128"/>
                <a:cs typeface="ＭＳ Ｐゴシック" charset="-128"/>
              </a:rPr>
              <a:t>from the organization’s secure configuration baseline. For example, the</a:t>
            </a:r>
          </a:p>
          <a:p>
            <a:r>
              <a:rPr lang="en-US" dirty="0">
                <a:latin typeface="Arial" charset="0"/>
                <a:ea typeface="ＭＳ Ｐゴシック" charset="-128"/>
                <a:cs typeface="ＭＳ Ｐゴシック" charset="-128"/>
              </a:rPr>
              <a:t>user’s antimalware software must be up-to-date, the operating system must be fully</a:t>
            </a:r>
          </a:p>
          <a:p>
            <a:r>
              <a:rPr lang="en-US" dirty="0">
                <a:latin typeface="Arial" charset="0"/>
                <a:ea typeface="ＭＳ Ｐゴシック" charset="-128"/>
                <a:cs typeface="ＭＳ Ｐゴシック" charset="-128"/>
              </a:rPr>
              <a:t>patched, and the remote computer must be owned and controlled by the organization.</a:t>
            </a:r>
          </a:p>
          <a:p>
            <a:r>
              <a:rPr lang="en-US" dirty="0">
                <a:latin typeface="Arial" charset="0"/>
                <a:ea typeface="ＭＳ Ｐゴシック" charset="-128"/>
                <a:cs typeface="ＭＳ Ｐゴシック" charset="-128"/>
              </a:rPr>
              <a:t>These checks should be performed before granting the AR access to the enterprise</a:t>
            </a:r>
          </a:p>
          <a:p>
            <a:r>
              <a:rPr lang="en-US" dirty="0">
                <a:latin typeface="Arial" charset="0"/>
                <a:ea typeface="ＭＳ Ｐゴシック" charset="-128"/>
                <a:cs typeface="ＭＳ Ｐゴシック" charset="-128"/>
              </a:rPr>
              <a:t>network. Based on the results of these checks, the organization can determine</a:t>
            </a:r>
          </a:p>
          <a:p>
            <a:r>
              <a:rPr lang="en-US" dirty="0">
                <a:latin typeface="Arial" charset="0"/>
                <a:ea typeface="ＭＳ Ｐゴシック" charset="-128"/>
                <a:cs typeface="ＭＳ Ｐゴシック" charset="-128"/>
              </a:rPr>
              <a:t>whether the remote computer should be permitted to use interactive remote access.</a:t>
            </a:r>
          </a:p>
          <a:p>
            <a:r>
              <a:rPr lang="en-US" dirty="0">
                <a:latin typeface="Arial" charset="0"/>
                <a:ea typeface="ＭＳ Ｐゴシック" charset="-128"/>
                <a:cs typeface="ＭＳ Ｐゴシック" charset="-128"/>
              </a:rPr>
              <a:t>If the user has acceptable authorization credentials but the remote computer does</a:t>
            </a:r>
          </a:p>
          <a:p>
            <a:r>
              <a:rPr lang="en-US" dirty="0">
                <a:latin typeface="Arial" charset="0"/>
                <a:ea typeface="ＭＳ Ｐゴシック" charset="-128"/>
                <a:cs typeface="ＭＳ Ｐゴシック" charset="-128"/>
              </a:rPr>
              <a:t>not pass the health check, the user and remote computer should be denied network</a:t>
            </a:r>
          </a:p>
          <a:p>
            <a:r>
              <a:rPr lang="en-US" dirty="0">
                <a:latin typeface="Arial" charset="0"/>
                <a:ea typeface="ＭＳ Ｐゴシック" charset="-128"/>
                <a:cs typeface="ＭＳ Ｐゴシック" charset="-128"/>
              </a:rPr>
              <a:t>access or have limited access to a quarantine network so that authorized personnel</a:t>
            </a:r>
          </a:p>
          <a:p>
            <a:r>
              <a:rPr lang="en-US" dirty="0">
                <a:latin typeface="Arial" charset="0"/>
                <a:ea typeface="ＭＳ Ｐゴシック" charset="-128"/>
                <a:cs typeface="ＭＳ Ｐゴシック" charset="-128"/>
              </a:rPr>
              <a:t>can fix the security deficiencies. Figure 5.1 indicates that the quarantine portion of</a:t>
            </a:r>
          </a:p>
          <a:p>
            <a:r>
              <a:rPr lang="en-US" dirty="0">
                <a:latin typeface="Arial" charset="0"/>
                <a:ea typeface="ＭＳ Ｐゴシック" charset="-128"/>
                <a:cs typeface="ＭＳ Ｐゴシック" charset="-128"/>
              </a:rPr>
              <a:t>the enterprise network consists of the policy server and related AR suitability servers.</a:t>
            </a:r>
          </a:p>
          <a:p>
            <a:r>
              <a:rPr lang="en-US" dirty="0">
                <a:latin typeface="Arial" charset="0"/>
                <a:ea typeface="ＭＳ Ｐゴシック" charset="-128"/>
                <a:cs typeface="ＭＳ Ｐゴシック" charset="-128"/>
              </a:rPr>
              <a:t>There may also be application servers that do not require the normal security</a:t>
            </a:r>
          </a:p>
          <a:p>
            <a:r>
              <a:rPr lang="en-US" dirty="0">
                <a:latin typeface="Arial" charset="0"/>
                <a:ea typeface="ＭＳ Ｐゴシック" charset="-128"/>
                <a:cs typeface="ＭＳ Ｐゴシック" charset="-128"/>
              </a:rPr>
              <a:t>threshold be met.</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Once an AR has been authenticated and cleared for a certain level of access</a:t>
            </a:r>
          </a:p>
          <a:p>
            <a:r>
              <a:rPr lang="en-US" dirty="0">
                <a:latin typeface="Arial" charset="0"/>
                <a:ea typeface="ＭＳ Ｐゴシック" charset="-128"/>
                <a:cs typeface="ＭＳ Ｐゴシック" charset="-128"/>
              </a:rPr>
              <a:t>to the enterprise network, the NAS can enable the AR to interact with resources in</a:t>
            </a:r>
          </a:p>
          <a:p>
            <a:r>
              <a:rPr lang="en-US" dirty="0">
                <a:latin typeface="Arial" charset="0"/>
                <a:ea typeface="ＭＳ Ｐゴシック" charset="-128"/>
                <a:cs typeface="ＭＳ Ｐゴシック" charset="-128"/>
              </a:rPr>
              <a:t>the enterprise network. The NAS may mediate every exchange to enforce a security</a:t>
            </a:r>
          </a:p>
          <a:p>
            <a:r>
              <a:rPr lang="en-US" dirty="0">
                <a:latin typeface="Arial" charset="0"/>
                <a:ea typeface="ＭＳ Ｐゴシック" charset="-128"/>
                <a:cs typeface="ＭＳ Ｐゴシック" charset="-128"/>
              </a:rPr>
              <a:t>policy for this AR, or may use other methods to limit the privileges of the AR.</a:t>
            </a:r>
            <a:endParaRPr lang="en-AU" dirty="0">
              <a:latin typeface="Arial" pitchFamily="-84" charset="0"/>
              <a:ea typeface="Arial" pitchFamily="-84" charset="0"/>
              <a:cs typeface="Arial" pitchFamily="-84" charset="0"/>
            </a:endParaRPr>
          </a:p>
        </p:txBody>
      </p:sp>
    </p:spTree>
    <p:extLst>
      <p:ext uri="{BB962C8B-B14F-4D97-AF65-F5344CB8AC3E}">
        <p14:creationId xmlns:p14="http://schemas.microsoft.com/office/powerpoint/2010/main" val="4181634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latin typeface="Arial" charset="0"/>
                <a:ea typeface="ＭＳ Ｐゴシック" charset="-128"/>
                <a:cs typeface="ＭＳ Ｐゴシック" charset="-128"/>
              </a:rPr>
              <a:t> Enforcement methods are the actions that are applied to ARs to regulate access</a:t>
            </a:r>
          </a:p>
          <a:p>
            <a:r>
              <a:rPr lang="en-US" dirty="0">
                <a:latin typeface="Arial" charset="0"/>
                <a:ea typeface="ＭＳ Ｐゴシック" charset="-128"/>
                <a:cs typeface="ＭＳ Ｐゴシック" charset="-128"/>
              </a:rPr>
              <a:t>to the enterprise network. Many vendors support multiple enforcement methods</a:t>
            </a:r>
          </a:p>
          <a:p>
            <a:r>
              <a:rPr lang="en-US" dirty="0">
                <a:latin typeface="Arial" charset="0"/>
                <a:ea typeface="ＭＳ Ｐゴシック" charset="-128"/>
                <a:cs typeface="ＭＳ Ｐゴシック" charset="-128"/>
              </a:rPr>
              <a:t>simultaneously, allowing the customer to tailor the configuration by using one or a</a:t>
            </a:r>
          </a:p>
          <a:p>
            <a:r>
              <a:rPr lang="en-US" dirty="0">
                <a:latin typeface="Arial" charset="0"/>
                <a:ea typeface="ＭＳ Ｐゴシック" charset="-128"/>
                <a:cs typeface="ＭＳ Ｐゴシック" charset="-128"/>
              </a:rPr>
              <a:t>combination of methods. The following are common NAC enforcement methods.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IEEE 802.1X: This is a link layer protocol that enforces authorization before</a:t>
            </a:r>
          </a:p>
          <a:p>
            <a:r>
              <a:rPr lang="en-US" dirty="0">
                <a:latin typeface="Arial" charset="0"/>
                <a:ea typeface="ＭＳ Ｐゴシック" charset="-128"/>
                <a:cs typeface="ＭＳ Ｐゴシック" charset="-128"/>
              </a:rPr>
              <a:t>a port is assigned an IP address. IEEE 802.1X makes use of the Extensible</a:t>
            </a:r>
          </a:p>
          <a:p>
            <a:r>
              <a:rPr lang="en-US" dirty="0">
                <a:latin typeface="Arial" charset="0"/>
                <a:ea typeface="ＭＳ Ｐゴシック" charset="-128"/>
                <a:cs typeface="ＭＳ Ｐゴシック" charset="-128"/>
              </a:rPr>
              <a:t>Authentication Protocol for the authentication process. Sections 5.2 and</a:t>
            </a:r>
          </a:p>
          <a:p>
            <a:r>
              <a:rPr lang="en-US" dirty="0">
                <a:latin typeface="Arial" charset="0"/>
                <a:ea typeface="ＭＳ Ｐゴシック" charset="-128"/>
                <a:cs typeface="ＭＳ Ｐゴシック" charset="-128"/>
              </a:rPr>
              <a:t>5.3 cover the Extensible Authentication Protocol and IEEE 802.1X,</a:t>
            </a:r>
          </a:p>
          <a:p>
            <a:r>
              <a:rPr lang="en-US" dirty="0">
                <a:latin typeface="Arial" charset="0"/>
                <a:ea typeface="ＭＳ Ｐゴシック" charset="-128"/>
                <a:cs typeface="ＭＳ Ｐゴシック" charset="-128"/>
              </a:rPr>
              <a:t>respectively.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Virtual local area networks (VLANs): In this approach, the enterprise network,</a:t>
            </a:r>
          </a:p>
          <a:p>
            <a:r>
              <a:rPr lang="en-US" dirty="0">
                <a:latin typeface="Arial" charset="0"/>
                <a:ea typeface="ＭＳ Ｐゴシック" charset="-128"/>
                <a:cs typeface="ＭＳ Ｐゴシック" charset="-128"/>
              </a:rPr>
              <a:t>consisting of an interconnected set of LANs, is segmented logically</a:t>
            </a:r>
          </a:p>
          <a:p>
            <a:r>
              <a:rPr lang="en-US" dirty="0">
                <a:latin typeface="Arial" charset="0"/>
                <a:ea typeface="ＭＳ Ｐゴシック" charset="-128"/>
                <a:cs typeface="ＭＳ Ｐゴシック" charset="-128"/>
              </a:rPr>
              <a:t>into a number of virtual LANs. The NAC system decides to which of the</a:t>
            </a:r>
          </a:p>
          <a:p>
            <a:r>
              <a:rPr lang="en-US" dirty="0">
                <a:latin typeface="Arial" charset="0"/>
                <a:ea typeface="ＭＳ Ｐゴシック" charset="-128"/>
                <a:cs typeface="ＭＳ Ｐゴシック" charset="-128"/>
              </a:rPr>
              <a:t> network’s VLANs it will direct an AR, based on whether the device needs</a:t>
            </a:r>
          </a:p>
          <a:p>
            <a:r>
              <a:rPr lang="en-US" dirty="0">
                <a:latin typeface="Arial" charset="0"/>
                <a:ea typeface="ＭＳ Ｐゴシック" charset="-128"/>
                <a:cs typeface="ＭＳ Ｐゴシック" charset="-128"/>
              </a:rPr>
              <a:t>security remediation, Internet access only, or some level of network access to</a:t>
            </a:r>
          </a:p>
          <a:p>
            <a:r>
              <a:rPr lang="en-US" dirty="0">
                <a:latin typeface="Arial" charset="0"/>
                <a:ea typeface="ＭＳ Ｐゴシック" charset="-128"/>
                <a:cs typeface="ＭＳ Ｐゴシック" charset="-128"/>
              </a:rPr>
              <a:t>enterprise resources. VLANs can be created dynamically and VLAN membership,</a:t>
            </a:r>
          </a:p>
          <a:p>
            <a:r>
              <a:rPr lang="en-US" dirty="0">
                <a:latin typeface="Arial" charset="0"/>
                <a:ea typeface="ＭＳ Ｐゴシック" charset="-128"/>
                <a:cs typeface="ＭＳ Ｐゴシック" charset="-128"/>
              </a:rPr>
              <a:t>of both enterprise servers and ARs, may overlap. That is, an enterprise</a:t>
            </a:r>
          </a:p>
          <a:p>
            <a:r>
              <a:rPr lang="en-US" dirty="0">
                <a:latin typeface="Arial" charset="0"/>
                <a:ea typeface="ＭＳ Ｐゴシック" charset="-128"/>
                <a:cs typeface="ＭＳ Ｐゴシック" charset="-128"/>
              </a:rPr>
              <a:t>server or an AR may belong to more than one VLAN.</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Firewall: A firewall provides a form of NAC by allowing or denying network</a:t>
            </a:r>
          </a:p>
          <a:p>
            <a:r>
              <a:rPr lang="en-US" dirty="0">
                <a:latin typeface="Arial" charset="0"/>
                <a:ea typeface="ＭＳ Ｐゴシック" charset="-128"/>
                <a:cs typeface="ＭＳ Ｐゴシック" charset="-128"/>
              </a:rPr>
              <a:t>traffic between an enterprise host and an external user. Firewalls are discussed</a:t>
            </a:r>
          </a:p>
          <a:p>
            <a:r>
              <a:rPr lang="en-US" dirty="0">
                <a:latin typeface="Arial" charset="0"/>
                <a:ea typeface="ＭＳ Ｐゴシック" charset="-128"/>
                <a:cs typeface="ＭＳ Ｐゴシック" charset="-128"/>
              </a:rPr>
              <a:t>in Chapter 12.</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DHCP management: The Dynamic Host Configuration Protocol (DHCP) is</a:t>
            </a:r>
          </a:p>
          <a:p>
            <a:r>
              <a:rPr lang="en-US" dirty="0">
                <a:latin typeface="Arial" charset="0"/>
                <a:ea typeface="ＭＳ Ｐゴシック" charset="-128"/>
                <a:cs typeface="ＭＳ Ｐゴシック" charset="-128"/>
              </a:rPr>
              <a:t>an Internet protocol that enables dynamic allocation of IP addresses to hosts.</a:t>
            </a:r>
          </a:p>
          <a:p>
            <a:r>
              <a:rPr lang="en-US" dirty="0">
                <a:latin typeface="Arial" charset="0"/>
                <a:ea typeface="ＭＳ Ｐゴシック" charset="-128"/>
                <a:cs typeface="ＭＳ Ｐゴシック" charset="-128"/>
              </a:rPr>
              <a:t>A DHCP server intercepts DHCP requests and assigns IP addresses instead.</a:t>
            </a:r>
          </a:p>
          <a:p>
            <a:r>
              <a:rPr lang="en-US" dirty="0">
                <a:latin typeface="Arial" charset="0"/>
                <a:ea typeface="ＭＳ Ｐゴシック" charset="-128"/>
                <a:cs typeface="ＭＳ Ｐゴシック" charset="-128"/>
              </a:rPr>
              <a:t>Thus, NAC enforcement occurs at the IP layer based on subnet and IP assignment.</a:t>
            </a:r>
          </a:p>
          <a:p>
            <a:r>
              <a:rPr lang="en-US" dirty="0">
                <a:latin typeface="Arial" charset="0"/>
                <a:ea typeface="ＭＳ Ｐゴシック" charset="-128"/>
                <a:cs typeface="ＭＳ Ｐゴシック" charset="-128"/>
              </a:rPr>
              <a:t>A DCHP server is easy to install and configure, but is subject to various</a:t>
            </a:r>
          </a:p>
          <a:p>
            <a:r>
              <a:rPr lang="en-US" dirty="0">
                <a:latin typeface="Arial" charset="0"/>
                <a:ea typeface="ＭＳ Ｐゴシック" charset="-128"/>
                <a:cs typeface="ＭＳ Ｐゴシック" charset="-128"/>
              </a:rPr>
              <a:t>forms of IP spoofing, providing limited security.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There are a number of other enforcement methods available from vendors.</a:t>
            </a:r>
          </a:p>
          <a:p>
            <a:r>
              <a:rPr lang="en-US" dirty="0">
                <a:latin typeface="Arial" charset="0"/>
                <a:ea typeface="ＭＳ Ｐゴシック" charset="-128"/>
                <a:cs typeface="ＭＳ Ｐゴシック" charset="-128"/>
              </a:rPr>
              <a:t>The ones in the preceding list are perhaps the most common, and IEEE 802.1X is by</a:t>
            </a:r>
          </a:p>
          <a:p>
            <a:r>
              <a:rPr lang="en-US" dirty="0">
                <a:latin typeface="Arial" charset="0"/>
                <a:ea typeface="ＭＳ Ｐゴシック" charset="-128"/>
                <a:cs typeface="ＭＳ Ｐゴシック" charset="-128"/>
              </a:rPr>
              <a:t>far the most commonly implemented solution.</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6</a:t>
            </a:fld>
            <a:endParaRPr lang="en-AU" dirty="0"/>
          </a:p>
        </p:txBody>
      </p:sp>
    </p:spTree>
    <p:extLst>
      <p:ext uri="{BB962C8B-B14F-4D97-AF65-F5344CB8AC3E}">
        <p14:creationId xmlns:p14="http://schemas.microsoft.com/office/powerpoint/2010/main" val="229527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charset="0"/>
                <a:ea typeface="ＭＳ Ｐゴシック" charset="-128"/>
                <a:cs typeface="ＭＳ Ｐゴシック" charset="-128"/>
              </a:rPr>
              <a:t> The Extensible Authentication Protocol (EAP), defined in RFC 3748, acts as a</a:t>
            </a:r>
          </a:p>
          <a:p>
            <a:r>
              <a:rPr lang="en-US" dirty="0">
                <a:latin typeface="Arial" charset="0"/>
                <a:ea typeface="ＭＳ Ｐゴシック" charset="-128"/>
                <a:cs typeface="ＭＳ Ｐゴシック" charset="-128"/>
              </a:rPr>
              <a:t>framework for network access and authentication protocols. EAP provides a set</a:t>
            </a:r>
          </a:p>
          <a:p>
            <a:r>
              <a:rPr lang="en-US" dirty="0">
                <a:latin typeface="Arial" charset="0"/>
                <a:ea typeface="ＭＳ Ｐゴシック" charset="-128"/>
                <a:cs typeface="ＭＳ Ｐゴシック" charset="-128"/>
              </a:rPr>
              <a:t>of protocol messages that can encapsulate various authentication methods to be</a:t>
            </a:r>
          </a:p>
          <a:p>
            <a:r>
              <a:rPr lang="en-US" dirty="0">
                <a:latin typeface="Arial" charset="0"/>
                <a:ea typeface="ＭＳ Ｐゴシック" charset="-128"/>
                <a:cs typeface="ＭＳ Ｐゴシック" charset="-128"/>
              </a:rPr>
              <a:t>used between a client and an authentication server. EAP can operate over a variety</a:t>
            </a:r>
          </a:p>
          <a:p>
            <a:r>
              <a:rPr lang="en-US" dirty="0">
                <a:latin typeface="Arial" charset="0"/>
                <a:ea typeface="ＭＳ Ｐゴシック" charset="-128"/>
                <a:cs typeface="ＭＳ Ｐゴシック" charset="-128"/>
              </a:rPr>
              <a:t>of network and link level facilities, including point-to-point links, LANs, and</a:t>
            </a:r>
          </a:p>
          <a:p>
            <a:r>
              <a:rPr lang="en-US" dirty="0">
                <a:latin typeface="Arial" charset="0"/>
                <a:ea typeface="ＭＳ Ｐゴシック" charset="-128"/>
                <a:cs typeface="ＭＳ Ｐゴシック" charset="-128"/>
              </a:rPr>
              <a:t>other networks, and can accommodate the authentication needs of the various</a:t>
            </a:r>
          </a:p>
          <a:p>
            <a:r>
              <a:rPr lang="en-US" dirty="0">
                <a:latin typeface="Arial" charset="0"/>
                <a:ea typeface="ＭＳ Ｐゴシック" charset="-128"/>
                <a:cs typeface="ＭＳ Ｐゴシック" charset="-128"/>
              </a:rPr>
              <a:t>links and networks. Figure 5.2 illustrates the protocol layers that form the context</a:t>
            </a:r>
          </a:p>
          <a:p>
            <a:r>
              <a:rPr lang="en-US" dirty="0">
                <a:latin typeface="Arial" charset="0"/>
                <a:ea typeface="ＭＳ Ｐゴシック" charset="-128"/>
                <a:cs typeface="ＭＳ Ｐゴシック" charset="-128"/>
              </a:rPr>
              <a:t>for EAP.</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14</a:t>
            </a:fld>
            <a:endParaRPr lang="en-AU" dirty="0"/>
          </a:p>
        </p:txBody>
      </p:sp>
    </p:spTree>
    <p:extLst>
      <p:ext uri="{BB962C8B-B14F-4D97-AF65-F5344CB8AC3E}">
        <p14:creationId xmlns:p14="http://schemas.microsoft.com/office/powerpoint/2010/main" val="21206786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latin typeface="Arial" charset="0"/>
                <a:ea typeface="ＭＳ Ｐゴシック" charset="-128"/>
                <a:cs typeface="ＭＳ Ｐゴシック" charset="-128"/>
              </a:rPr>
              <a:t> EAP supports multiple authentication methods. This is what is meant by referring to</a:t>
            </a:r>
          </a:p>
          <a:p>
            <a:r>
              <a:rPr lang="en-US" dirty="0">
                <a:latin typeface="Arial" charset="0"/>
                <a:ea typeface="ＭＳ Ｐゴシック" charset="-128"/>
                <a:cs typeface="ＭＳ Ｐゴシック" charset="-128"/>
              </a:rPr>
              <a:t>EAP as extensible . EAP provides a generic transport service for the exchange of authentication</a:t>
            </a:r>
          </a:p>
          <a:p>
            <a:r>
              <a:rPr lang="en-US" dirty="0">
                <a:latin typeface="Arial" charset="0"/>
                <a:ea typeface="ＭＳ Ｐゴシック" charset="-128"/>
                <a:cs typeface="ＭＳ Ｐゴシック" charset="-128"/>
              </a:rPr>
              <a:t>information between a client system and an authentication server. The</a:t>
            </a:r>
          </a:p>
          <a:p>
            <a:r>
              <a:rPr lang="en-US" dirty="0">
                <a:latin typeface="Arial" charset="0"/>
                <a:ea typeface="ＭＳ Ｐゴシック" charset="-128"/>
                <a:cs typeface="ＭＳ Ｐゴシック" charset="-128"/>
              </a:rPr>
              <a:t>basic EAP transport service is extended by using a specific authentication protocol,</a:t>
            </a:r>
          </a:p>
          <a:p>
            <a:r>
              <a:rPr lang="en-US" dirty="0">
                <a:latin typeface="Arial" charset="0"/>
                <a:ea typeface="ＭＳ Ｐゴシック" charset="-128"/>
                <a:cs typeface="ＭＳ Ｐゴシック" charset="-128"/>
              </a:rPr>
              <a:t>or method, that is installed in both the EAP client and the authentication server.</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Numerous methods have been defined to work over EAP. The following are</a:t>
            </a:r>
          </a:p>
          <a:p>
            <a:r>
              <a:rPr lang="en-US" dirty="0">
                <a:latin typeface="Arial" charset="0"/>
                <a:ea typeface="ＭＳ Ｐゴシック" charset="-128"/>
                <a:cs typeface="ＭＳ Ｐゴシック" charset="-128"/>
              </a:rPr>
              <a:t>commonly supported EAP methods: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EAP-TLS (EAP Transport Layer Security): EAP-TLS (RFC 5216) defines</a:t>
            </a:r>
          </a:p>
          <a:p>
            <a:r>
              <a:rPr lang="en-US" dirty="0">
                <a:latin typeface="Arial" charset="0"/>
                <a:ea typeface="ＭＳ Ｐゴシック" charset="-128"/>
                <a:cs typeface="ＭＳ Ｐゴシック" charset="-128"/>
              </a:rPr>
              <a:t>how the TLS protocol (described in Chapter 6) can be encapsulated in EAP</a:t>
            </a:r>
          </a:p>
          <a:p>
            <a:r>
              <a:rPr lang="en-US" dirty="0">
                <a:latin typeface="Arial" charset="0"/>
                <a:ea typeface="ＭＳ Ｐゴシック" charset="-128"/>
                <a:cs typeface="ＭＳ Ｐゴシック" charset="-128"/>
              </a:rPr>
              <a:t>messages. EAP-TLS uses the handshake protocol in TLS, not its encryption</a:t>
            </a:r>
          </a:p>
          <a:p>
            <a:r>
              <a:rPr lang="en-US" dirty="0">
                <a:latin typeface="Arial" charset="0"/>
                <a:ea typeface="ＭＳ Ｐゴシック" charset="-128"/>
                <a:cs typeface="ＭＳ Ｐゴシック" charset="-128"/>
              </a:rPr>
              <a:t>method. Client and server authenticate each other using digital certificates.</a:t>
            </a:r>
          </a:p>
          <a:p>
            <a:r>
              <a:rPr lang="en-US" dirty="0">
                <a:latin typeface="Arial" charset="0"/>
                <a:ea typeface="ＭＳ Ｐゴシック" charset="-128"/>
                <a:cs typeface="ＭＳ Ｐゴシック" charset="-128"/>
              </a:rPr>
              <a:t>Client generates a pre-master secret key by encrypting a random number with</a:t>
            </a:r>
          </a:p>
          <a:p>
            <a:r>
              <a:rPr lang="en-US" dirty="0">
                <a:latin typeface="Arial" charset="0"/>
                <a:ea typeface="ＭＳ Ｐゴシック" charset="-128"/>
                <a:cs typeface="ＭＳ Ｐゴシック" charset="-128"/>
              </a:rPr>
              <a:t>the server’s public key and sends it to the server. Both client and server use</a:t>
            </a:r>
          </a:p>
          <a:p>
            <a:r>
              <a:rPr lang="en-US" dirty="0">
                <a:latin typeface="Arial" charset="0"/>
                <a:ea typeface="ＭＳ Ｐゴシック" charset="-128"/>
                <a:cs typeface="ＭＳ Ｐゴシック" charset="-128"/>
              </a:rPr>
              <a:t>the pre-master to generate the same secret key.</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EAP-TTLS (EAP Tunneled TLS): EAP-TTLS is like EAP-TLS, except only</a:t>
            </a:r>
          </a:p>
          <a:p>
            <a:r>
              <a:rPr lang="en-US" dirty="0">
                <a:latin typeface="Arial" charset="0"/>
                <a:ea typeface="ＭＳ Ｐゴシック" charset="-128"/>
                <a:cs typeface="ＭＳ Ｐゴシック" charset="-128"/>
              </a:rPr>
              <a:t>the server has a certificate to authenticate itself to the client first. As in EAPTLS,</a:t>
            </a:r>
          </a:p>
          <a:p>
            <a:r>
              <a:rPr lang="en-US" dirty="0">
                <a:latin typeface="Arial" charset="0"/>
                <a:ea typeface="ＭＳ Ｐゴシック" charset="-128"/>
                <a:cs typeface="ＭＳ Ｐゴシック" charset="-128"/>
              </a:rPr>
              <a:t>a secure connection (the “tunnel”) is established with secret keys, but</a:t>
            </a:r>
          </a:p>
          <a:p>
            <a:r>
              <a:rPr lang="en-US" dirty="0">
                <a:latin typeface="Arial" charset="0"/>
                <a:ea typeface="ＭＳ Ｐゴシック" charset="-128"/>
                <a:cs typeface="ＭＳ Ｐゴシック" charset="-128"/>
              </a:rPr>
              <a:t>that connection is used to continue the authentication process by authenticating</a:t>
            </a:r>
          </a:p>
          <a:p>
            <a:r>
              <a:rPr lang="en-US" dirty="0">
                <a:latin typeface="Arial" charset="0"/>
                <a:ea typeface="ＭＳ Ｐゴシック" charset="-128"/>
                <a:cs typeface="ＭＳ Ｐゴシック" charset="-128"/>
              </a:rPr>
              <a:t>the client and possibly the server again using any EAP method or</a:t>
            </a:r>
          </a:p>
          <a:p>
            <a:r>
              <a:rPr lang="en-US" dirty="0">
                <a:latin typeface="Arial" charset="0"/>
                <a:ea typeface="ＭＳ Ｐゴシック" charset="-128"/>
                <a:cs typeface="ＭＳ Ｐゴシック" charset="-128"/>
              </a:rPr>
              <a:t>legacy method such as PAP (Password Authentication Protocol) and CHAP</a:t>
            </a:r>
          </a:p>
          <a:p>
            <a:r>
              <a:rPr lang="en-US" dirty="0">
                <a:latin typeface="Arial" charset="0"/>
                <a:ea typeface="ＭＳ Ｐゴシック" charset="-128"/>
                <a:cs typeface="ＭＳ Ｐゴシック" charset="-128"/>
              </a:rPr>
              <a:t>(Challenge-Handshake Authentication Protocol). EAP-TTLS is defined in</a:t>
            </a:r>
          </a:p>
          <a:p>
            <a:r>
              <a:rPr lang="en-US" dirty="0">
                <a:latin typeface="Arial" charset="0"/>
                <a:ea typeface="ＭＳ Ｐゴシック" charset="-128"/>
                <a:cs typeface="ＭＳ Ｐゴシック" charset="-128"/>
              </a:rPr>
              <a:t>RFC 5281.</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EAP-GPSK (EAP Generalized Pre-Shared Key): EAP-GPSK, defined in</a:t>
            </a:r>
          </a:p>
          <a:p>
            <a:r>
              <a:rPr lang="en-US" dirty="0">
                <a:latin typeface="Arial" charset="0"/>
                <a:ea typeface="ＭＳ Ｐゴシック" charset="-128"/>
                <a:cs typeface="ＭＳ Ｐゴシック" charset="-128"/>
              </a:rPr>
              <a:t>RFC 5433, is an EAP method for mutual authentication and session key derivation</a:t>
            </a:r>
          </a:p>
          <a:p>
            <a:r>
              <a:rPr lang="en-US" dirty="0">
                <a:latin typeface="Arial" charset="0"/>
                <a:ea typeface="ＭＳ Ｐゴシック" charset="-128"/>
                <a:cs typeface="ＭＳ Ｐゴシック" charset="-128"/>
              </a:rPr>
              <a:t>using a Pre-Shared Key (PSK). EAP-GPSK specifies an EAP method</a:t>
            </a:r>
          </a:p>
          <a:p>
            <a:r>
              <a:rPr lang="en-US" dirty="0">
                <a:latin typeface="Arial" charset="0"/>
                <a:ea typeface="ＭＳ Ｐゴシック" charset="-128"/>
                <a:cs typeface="ＭＳ Ｐゴシック" charset="-128"/>
              </a:rPr>
              <a:t>based on pre-shared keys and employs secret key-based cryptographic algorithms.</a:t>
            </a:r>
          </a:p>
          <a:p>
            <a:r>
              <a:rPr lang="en-US" dirty="0">
                <a:latin typeface="Arial" charset="0"/>
                <a:ea typeface="ＭＳ Ｐゴシック" charset="-128"/>
                <a:cs typeface="ＭＳ Ｐゴシック" charset="-128"/>
              </a:rPr>
              <a:t>Hence, this method is efficient in terms of message flows and computational</a:t>
            </a:r>
          </a:p>
          <a:p>
            <a:r>
              <a:rPr lang="en-US" dirty="0">
                <a:latin typeface="Arial" charset="0"/>
                <a:ea typeface="ＭＳ Ｐゴシック" charset="-128"/>
                <a:cs typeface="ＭＳ Ｐゴシック" charset="-128"/>
              </a:rPr>
              <a:t>costs, but requires the existence of pre-shared keys between each</a:t>
            </a:r>
          </a:p>
          <a:p>
            <a:r>
              <a:rPr lang="en-US" dirty="0">
                <a:latin typeface="Arial" charset="0"/>
                <a:ea typeface="ＭＳ Ｐゴシック" charset="-128"/>
                <a:cs typeface="ＭＳ Ｐゴシック" charset="-128"/>
              </a:rPr>
              <a:t>peer and EAP server. The set up of these pairwise secret keys is part of the</a:t>
            </a:r>
          </a:p>
          <a:p>
            <a:r>
              <a:rPr lang="en-US" dirty="0">
                <a:latin typeface="Arial" charset="0"/>
                <a:ea typeface="ＭＳ Ｐゴシック" charset="-128"/>
                <a:cs typeface="ＭＳ Ｐゴシック" charset="-128"/>
              </a:rPr>
              <a:t>peer registration, and thus, must satisfy the system preconditions. It provides</a:t>
            </a:r>
          </a:p>
          <a:p>
            <a:r>
              <a:rPr lang="en-US" dirty="0">
                <a:latin typeface="Arial" charset="0"/>
                <a:ea typeface="ＭＳ Ｐゴシック" charset="-128"/>
                <a:cs typeface="ＭＳ Ｐゴシック" charset="-128"/>
              </a:rPr>
              <a:t>a protected communication channel when mutual authentication is successful</a:t>
            </a:r>
          </a:p>
          <a:p>
            <a:r>
              <a:rPr lang="en-US" dirty="0">
                <a:latin typeface="Arial" charset="0"/>
                <a:ea typeface="ＭＳ Ｐゴシック" charset="-128"/>
                <a:cs typeface="ＭＳ Ｐゴシック" charset="-128"/>
              </a:rPr>
              <a:t>for both parties to communicate over and is designed for authentication</a:t>
            </a:r>
          </a:p>
          <a:p>
            <a:r>
              <a:rPr lang="en-US" dirty="0">
                <a:latin typeface="Arial" charset="0"/>
                <a:ea typeface="ＭＳ Ｐゴシック" charset="-128"/>
                <a:cs typeface="ＭＳ Ｐゴシック" charset="-128"/>
              </a:rPr>
              <a:t>over insecure networks such as IEEE 802.11. EAP-GPSK does not require</a:t>
            </a:r>
          </a:p>
          <a:p>
            <a:r>
              <a:rPr lang="en-US" dirty="0">
                <a:latin typeface="Arial" charset="0"/>
                <a:ea typeface="ＭＳ Ｐゴシック" charset="-128"/>
                <a:cs typeface="ＭＳ Ｐゴシック" charset="-128"/>
              </a:rPr>
              <a:t>any public-key cryptography. The EAP method protocol exchange is done in</a:t>
            </a:r>
          </a:p>
          <a:p>
            <a:r>
              <a:rPr lang="en-US" dirty="0">
                <a:latin typeface="Arial" charset="0"/>
                <a:ea typeface="ＭＳ Ｐゴシック" charset="-128"/>
                <a:cs typeface="ＭＳ Ｐゴシック" charset="-128"/>
              </a:rPr>
              <a:t>a minimum of four messages.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EAP-IKEv2: It is based on the Internet Key Exchange protocol version 2</a:t>
            </a:r>
          </a:p>
          <a:p>
            <a:r>
              <a:rPr lang="en-US" dirty="0">
                <a:latin typeface="Arial" charset="0"/>
                <a:ea typeface="ＭＳ Ｐゴシック" charset="-128"/>
                <a:cs typeface="ＭＳ Ｐゴシック" charset="-128"/>
              </a:rPr>
              <a:t>(IKEv2), which is described in Chapter 9. It supports mutual authentication</a:t>
            </a:r>
          </a:p>
          <a:p>
            <a:r>
              <a:rPr lang="en-US" dirty="0">
                <a:latin typeface="Arial" charset="0"/>
                <a:ea typeface="ＭＳ Ｐゴシック" charset="-128"/>
                <a:cs typeface="ＭＳ Ｐゴシック" charset="-128"/>
              </a:rPr>
              <a:t>and session key establishment using a variety of methods. EAP-TLS is defined</a:t>
            </a:r>
          </a:p>
          <a:p>
            <a:r>
              <a:rPr lang="en-US" dirty="0">
                <a:latin typeface="Arial" charset="0"/>
                <a:ea typeface="ＭＳ Ｐゴシック" charset="-128"/>
                <a:cs typeface="ＭＳ Ｐゴシック" charset="-128"/>
              </a:rPr>
              <a:t>in RFC 5106.</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15</a:t>
            </a:fld>
            <a:endParaRPr lang="en-AU" dirty="0"/>
          </a:p>
        </p:txBody>
      </p:sp>
    </p:spTree>
    <p:extLst>
      <p:ext uri="{BB962C8B-B14F-4D97-AF65-F5344CB8AC3E}">
        <p14:creationId xmlns:p14="http://schemas.microsoft.com/office/powerpoint/2010/main" val="383461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latin typeface="Arial" charset="0"/>
                <a:ea typeface="ＭＳ Ｐゴシック" charset="-128"/>
                <a:cs typeface="ＭＳ Ｐゴシック" charset="-128"/>
              </a:rPr>
              <a:t> Figure 5.3 indicates a typical arrangement in which EAP is used. The following</a:t>
            </a:r>
          </a:p>
          <a:p>
            <a:r>
              <a:rPr lang="en-US" dirty="0">
                <a:latin typeface="Arial" charset="0"/>
                <a:ea typeface="ＭＳ Ｐゴシック" charset="-128"/>
                <a:cs typeface="ＭＳ Ｐゴシック" charset="-128"/>
              </a:rPr>
              <a:t>components are involved:</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EAP peer: Client computer that is attempting to access a network.</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EAP authenticator: An access point or NAS that requires EAP authentication</a:t>
            </a:r>
          </a:p>
          <a:p>
            <a:r>
              <a:rPr lang="en-US" dirty="0">
                <a:latin typeface="Arial" charset="0"/>
                <a:ea typeface="ＭＳ Ｐゴシック" charset="-128"/>
                <a:cs typeface="ＭＳ Ｐゴシック" charset="-128"/>
              </a:rPr>
              <a:t>prior to granting access to a network.</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Authentication server: A server computer that negotiates the use of a specific</a:t>
            </a:r>
          </a:p>
          <a:p>
            <a:r>
              <a:rPr lang="en-US" dirty="0">
                <a:latin typeface="Arial" charset="0"/>
                <a:ea typeface="ＭＳ Ｐゴシック" charset="-128"/>
                <a:cs typeface="ＭＳ Ｐゴシック" charset="-128"/>
              </a:rPr>
              <a:t>EAP method with an EAP peer, validates the EAP peer’s credentials,</a:t>
            </a:r>
          </a:p>
          <a:p>
            <a:r>
              <a:rPr lang="en-US" dirty="0">
                <a:latin typeface="Arial" charset="0"/>
                <a:ea typeface="ＭＳ Ｐゴシック" charset="-128"/>
                <a:cs typeface="ＭＳ Ｐゴシック" charset="-128"/>
              </a:rPr>
              <a:t>and authorizes access to the network. Typically, the authentication server is a</a:t>
            </a:r>
          </a:p>
          <a:p>
            <a:r>
              <a:rPr lang="en-US" dirty="0">
                <a:latin typeface="Arial" charset="0"/>
                <a:ea typeface="ＭＳ Ｐゴシック" charset="-128"/>
                <a:cs typeface="ＭＳ Ｐゴシック" charset="-128"/>
              </a:rPr>
              <a:t>Remote Authentication Dial-In User Service (RADIUS) server.</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The authentication server functions as a backend server that can authenticate</a:t>
            </a:r>
          </a:p>
          <a:p>
            <a:r>
              <a:rPr lang="en-US" dirty="0">
                <a:latin typeface="Arial" charset="0"/>
                <a:ea typeface="ＭＳ Ｐゴシック" charset="-128"/>
                <a:cs typeface="ＭＳ Ｐゴシック" charset="-128"/>
              </a:rPr>
              <a:t>peers as a service to a number of EAP authenticators. The EAP authenticator then</a:t>
            </a:r>
          </a:p>
          <a:p>
            <a:r>
              <a:rPr lang="en-US" dirty="0">
                <a:latin typeface="Arial" charset="0"/>
                <a:ea typeface="ＭＳ Ｐゴシック" charset="-128"/>
                <a:cs typeface="ＭＳ Ｐゴシック" charset="-128"/>
              </a:rPr>
              <a:t>makes the decision of whether to grant access. This is referred to as the EAP pass-through</a:t>
            </a:r>
          </a:p>
          <a:p>
            <a:r>
              <a:rPr lang="en-US" dirty="0">
                <a:latin typeface="Arial" charset="0"/>
                <a:ea typeface="ＭＳ Ｐゴシック" charset="-128"/>
                <a:cs typeface="ＭＳ Ｐゴシック" charset="-128"/>
              </a:rPr>
              <a:t>mode . Less commonly, the authenticator takes over the role of the EAP</a:t>
            </a:r>
          </a:p>
          <a:p>
            <a:r>
              <a:rPr lang="en-US" dirty="0">
                <a:latin typeface="Arial" charset="0"/>
                <a:ea typeface="ＭＳ Ｐゴシック" charset="-128"/>
                <a:cs typeface="ＭＳ Ｐゴシック" charset="-128"/>
              </a:rPr>
              <a:t>server; that is, only two parties are involved in the EAP execution.</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As a first step, a lower-level protocol, such as PPP (point-to-point protocol)</a:t>
            </a:r>
          </a:p>
          <a:p>
            <a:r>
              <a:rPr lang="en-US" dirty="0">
                <a:latin typeface="Arial" charset="0"/>
                <a:ea typeface="ＭＳ Ｐゴシック" charset="-128"/>
                <a:cs typeface="ＭＳ Ｐゴシック" charset="-128"/>
              </a:rPr>
              <a:t>or IEEE 802.1X, is used to connect to the EAP authenticator. The software entity</a:t>
            </a:r>
          </a:p>
          <a:p>
            <a:r>
              <a:rPr lang="en-US" dirty="0">
                <a:latin typeface="Arial" charset="0"/>
                <a:ea typeface="ＭＳ Ｐゴシック" charset="-128"/>
                <a:cs typeface="ＭＳ Ｐゴシック" charset="-128"/>
              </a:rPr>
              <a:t>in the EAP peer that operates at this level is referred to as the supplicant . EAP</a:t>
            </a:r>
          </a:p>
          <a:p>
            <a:r>
              <a:rPr lang="en-US" dirty="0">
                <a:latin typeface="Arial" charset="0"/>
                <a:ea typeface="ＭＳ Ｐゴシック" charset="-128"/>
                <a:cs typeface="ＭＳ Ｐゴシック" charset="-128"/>
              </a:rPr>
              <a:t>messages</a:t>
            </a:r>
          </a:p>
          <a:p>
            <a:r>
              <a:rPr lang="en-US" dirty="0">
                <a:latin typeface="Arial" charset="0"/>
                <a:ea typeface="ＭＳ Ｐゴシック" charset="-128"/>
                <a:cs typeface="ＭＳ Ｐゴシック" charset="-128"/>
              </a:rPr>
              <a:t>containing the appropriate information for a chosen EAP method are</a:t>
            </a:r>
          </a:p>
          <a:p>
            <a:r>
              <a:rPr lang="en-US" dirty="0">
                <a:latin typeface="Arial" charset="0"/>
                <a:ea typeface="ＭＳ Ｐゴシック" charset="-128"/>
                <a:cs typeface="ＭＳ Ｐゴシック" charset="-128"/>
              </a:rPr>
              <a:t>then exchanged between the EAP peer and the authentication server.</a:t>
            </a:r>
          </a:p>
          <a:p>
            <a:r>
              <a:rPr lang="en-US" dirty="0">
                <a:latin typeface="Arial" charset="0"/>
                <a:ea typeface="ＭＳ Ｐゴシック" charset="-128"/>
                <a:cs typeface="ＭＳ Ｐゴシック" charset="-128"/>
              </a:rPr>
              <a:t>EAP messages may include the following fields: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Code:  Identifies the Type of EAP message. The codes are Request (1),</a:t>
            </a:r>
          </a:p>
          <a:p>
            <a:r>
              <a:rPr lang="en-US" dirty="0">
                <a:latin typeface="Arial" charset="0"/>
                <a:ea typeface="ＭＳ Ｐゴシック" charset="-128"/>
                <a:cs typeface="ＭＳ Ｐゴシック" charset="-128"/>
              </a:rPr>
              <a:t>Response (2), Success (3), and Failure (4).</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Identifier:  Used to match Responses with Requests.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Length:  Indicates the length, in octets, of the EAP message, including the</a:t>
            </a:r>
          </a:p>
          <a:p>
            <a:r>
              <a:rPr lang="en-US" dirty="0">
                <a:latin typeface="Arial" charset="0"/>
                <a:ea typeface="ＭＳ Ｐゴシック" charset="-128"/>
                <a:cs typeface="ＭＳ Ｐゴシック" charset="-128"/>
              </a:rPr>
              <a:t>Code, Identifier, Length, and Data fields.</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Data: Contains information related to authentication. Typically, the Data field</a:t>
            </a:r>
          </a:p>
          <a:p>
            <a:r>
              <a:rPr lang="en-US" dirty="0">
                <a:latin typeface="Arial" charset="0"/>
                <a:ea typeface="ＭＳ Ｐゴシック" charset="-128"/>
                <a:cs typeface="ＭＳ Ｐゴシック" charset="-128"/>
              </a:rPr>
              <a:t>consists of a Type subfield, indicating the type of data carried, and a Type-Data</a:t>
            </a:r>
          </a:p>
          <a:p>
            <a:r>
              <a:rPr lang="en-US" dirty="0">
                <a:latin typeface="Arial" charset="0"/>
                <a:ea typeface="ＭＳ Ｐゴシック" charset="-128"/>
                <a:cs typeface="ＭＳ Ｐゴシック" charset="-128"/>
              </a:rPr>
              <a:t>field.</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The Success and Failure messages do not include a Data field.</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The EAP authentication exchange proceeds as follows. After a lower-level</a:t>
            </a:r>
          </a:p>
          <a:p>
            <a:r>
              <a:rPr lang="en-US" dirty="0">
                <a:latin typeface="Arial" charset="0"/>
                <a:ea typeface="ＭＳ Ｐゴシック" charset="-128"/>
                <a:cs typeface="ＭＳ Ｐゴシック" charset="-128"/>
              </a:rPr>
              <a:t>exchange that established the need for an EAP exchange, the authenticator sends a</a:t>
            </a:r>
          </a:p>
          <a:p>
            <a:r>
              <a:rPr lang="en-US" dirty="0">
                <a:latin typeface="Arial" charset="0"/>
                <a:ea typeface="ＭＳ Ｐゴシック" charset="-128"/>
                <a:cs typeface="ＭＳ Ｐゴシック" charset="-128"/>
              </a:rPr>
              <a:t>Request to the peer to request an identity, and the peer sends a Response with the</a:t>
            </a:r>
          </a:p>
          <a:p>
            <a:r>
              <a:rPr lang="en-US" dirty="0">
                <a:latin typeface="Arial" charset="0"/>
                <a:ea typeface="ＭＳ Ｐゴシック" charset="-128"/>
                <a:cs typeface="ＭＳ Ｐゴシック" charset="-128"/>
              </a:rPr>
              <a:t>identity information. This is followed by a sequence of Requests by the authenticator</a:t>
            </a:r>
          </a:p>
          <a:p>
            <a:r>
              <a:rPr lang="en-US" dirty="0">
                <a:latin typeface="Arial" charset="0"/>
                <a:ea typeface="ＭＳ Ｐゴシック" charset="-128"/>
                <a:cs typeface="ＭＳ Ｐゴシック" charset="-128"/>
              </a:rPr>
              <a:t>and Responses by the peer for the exchange of authentication information. The</a:t>
            </a:r>
          </a:p>
          <a:p>
            <a:r>
              <a:rPr lang="en-US" dirty="0">
                <a:latin typeface="Arial" charset="0"/>
                <a:ea typeface="ＭＳ Ｐゴシック" charset="-128"/>
                <a:cs typeface="ＭＳ Ｐゴシック" charset="-128"/>
              </a:rPr>
              <a:t>information exchanged and the number of Request–Response exchanges needed</a:t>
            </a:r>
          </a:p>
          <a:p>
            <a:r>
              <a:rPr lang="en-US" dirty="0">
                <a:latin typeface="Arial" charset="0"/>
                <a:ea typeface="ＭＳ Ｐゴシック" charset="-128"/>
                <a:cs typeface="ＭＳ Ｐゴシック" charset="-128"/>
              </a:rPr>
              <a:t>depend on the authentication method. The conversation continues until either</a:t>
            </a:r>
          </a:p>
          <a:p>
            <a:r>
              <a:rPr lang="en-US" dirty="0">
                <a:latin typeface="Arial" charset="0"/>
                <a:ea typeface="ＭＳ Ｐゴシック" charset="-128"/>
                <a:cs typeface="ＭＳ Ｐゴシック" charset="-128"/>
              </a:rPr>
              <a:t>(1) the authenticator determines that it cannot authenticate the peer and transmits</a:t>
            </a:r>
          </a:p>
          <a:p>
            <a:r>
              <a:rPr lang="en-US" dirty="0">
                <a:latin typeface="Arial" charset="0"/>
                <a:ea typeface="ＭＳ Ｐゴシック" charset="-128"/>
                <a:cs typeface="ＭＳ Ｐゴシック" charset="-128"/>
              </a:rPr>
              <a:t>an EAP Failure or (2) the authenticator determines that successful authentication</a:t>
            </a:r>
          </a:p>
          <a:p>
            <a:r>
              <a:rPr lang="en-US" dirty="0">
                <a:latin typeface="Arial" charset="0"/>
                <a:ea typeface="ＭＳ Ｐゴシック" charset="-128"/>
                <a:cs typeface="ＭＳ Ｐゴシック" charset="-128"/>
              </a:rPr>
              <a:t>has occurred and transmits an EAP Success.</a:t>
            </a:r>
            <a:endParaRPr lang="en-US" b="0"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17</a:t>
            </a:fld>
            <a:endParaRPr lang="en-AU" dirty="0"/>
          </a:p>
        </p:txBody>
      </p:sp>
    </p:spTree>
    <p:extLst>
      <p:ext uri="{BB962C8B-B14F-4D97-AF65-F5344CB8AC3E}">
        <p14:creationId xmlns:p14="http://schemas.microsoft.com/office/powerpoint/2010/main" val="396296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latin typeface="Arial" charset="0"/>
                <a:ea typeface="ＭＳ Ｐゴシック" charset="-128"/>
                <a:cs typeface="ＭＳ Ｐゴシック" charset="-128"/>
              </a:rPr>
              <a:t> Figure 5.4 gives an example of an EAP exchange. Not shown in the figure is a</a:t>
            </a:r>
          </a:p>
          <a:p>
            <a:r>
              <a:rPr lang="en-US" dirty="0">
                <a:latin typeface="Arial" charset="0"/>
                <a:ea typeface="ＭＳ Ｐゴシック" charset="-128"/>
                <a:cs typeface="ＭＳ Ｐゴシック" charset="-128"/>
              </a:rPr>
              <a:t>message or signal sent from the EAP peer to the authenticator using some protocol</a:t>
            </a:r>
          </a:p>
          <a:p>
            <a:r>
              <a:rPr lang="en-US" dirty="0">
                <a:latin typeface="Arial" charset="0"/>
                <a:ea typeface="ＭＳ Ｐゴシック" charset="-128"/>
                <a:cs typeface="ＭＳ Ｐゴシック" charset="-128"/>
              </a:rPr>
              <a:t> other than EAP and requesting an EAP exchange to grant network access. One</a:t>
            </a:r>
          </a:p>
          <a:p>
            <a:r>
              <a:rPr lang="en-US" dirty="0">
                <a:latin typeface="Arial" charset="0"/>
                <a:ea typeface="ＭＳ Ｐゴシック" charset="-128"/>
                <a:cs typeface="ＭＳ Ｐゴシック" charset="-128"/>
              </a:rPr>
              <a:t>protocol used for this purpose is IEEE 802.1X, discussed in the next section. The</a:t>
            </a:r>
          </a:p>
          <a:p>
            <a:r>
              <a:rPr lang="en-US" dirty="0">
                <a:latin typeface="Arial" charset="0"/>
                <a:ea typeface="ＭＳ Ｐゴシック" charset="-128"/>
                <a:cs typeface="ＭＳ Ｐゴシック" charset="-128"/>
              </a:rPr>
              <a:t>first pair of EAP Request and Response messages is of Type identity, in which the</a:t>
            </a:r>
          </a:p>
          <a:p>
            <a:r>
              <a:rPr lang="en-US" dirty="0">
                <a:latin typeface="Arial" charset="0"/>
                <a:ea typeface="ＭＳ Ｐゴシック" charset="-128"/>
                <a:cs typeface="ＭＳ Ｐゴシック" charset="-128"/>
              </a:rPr>
              <a:t>authenticator requests the peer’s identity, and the peer returns its claimed identity</a:t>
            </a:r>
          </a:p>
          <a:p>
            <a:r>
              <a:rPr lang="en-US" dirty="0">
                <a:latin typeface="Arial" charset="0"/>
                <a:ea typeface="ＭＳ Ｐゴシック" charset="-128"/>
                <a:cs typeface="ＭＳ Ｐゴシック" charset="-128"/>
              </a:rPr>
              <a:t>in the Response message. This Response is passed through the authenticator to the</a:t>
            </a:r>
          </a:p>
          <a:p>
            <a:r>
              <a:rPr lang="en-US" dirty="0">
                <a:latin typeface="Arial" charset="0"/>
                <a:ea typeface="ＭＳ Ｐゴシック" charset="-128"/>
                <a:cs typeface="ＭＳ Ｐゴシック" charset="-128"/>
              </a:rPr>
              <a:t>authentication server. Subsequent EAP messages are exchanged between the peer</a:t>
            </a:r>
          </a:p>
          <a:p>
            <a:r>
              <a:rPr lang="en-US" dirty="0">
                <a:latin typeface="Arial" charset="0"/>
                <a:ea typeface="ＭＳ Ｐゴシック" charset="-128"/>
                <a:cs typeface="ＭＳ Ｐゴシック" charset="-128"/>
              </a:rPr>
              <a:t>and the authentication server.</a:t>
            </a:r>
          </a:p>
          <a:p>
            <a:endParaRPr lang="en-US" dirty="0">
              <a:latin typeface="Arial" charset="0"/>
              <a:ea typeface="ＭＳ Ｐゴシック" charset="-128"/>
              <a:cs typeface="ＭＳ Ｐゴシック" charset="-128"/>
            </a:endParaRPr>
          </a:p>
          <a:p>
            <a:r>
              <a:rPr lang="en-US" dirty="0">
                <a:latin typeface="Arial" charset="0"/>
                <a:ea typeface="ＭＳ Ｐゴシック" charset="-128"/>
                <a:cs typeface="ＭＳ Ｐゴシック" charset="-128"/>
              </a:rPr>
              <a:t> Upon receiving the identity Response message from the peer, the server</a:t>
            </a:r>
          </a:p>
          <a:p>
            <a:r>
              <a:rPr lang="en-US" dirty="0">
                <a:latin typeface="Arial" charset="0"/>
                <a:ea typeface="ＭＳ Ｐゴシック" charset="-128"/>
                <a:cs typeface="ＭＳ Ｐゴシック" charset="-128"/>
              </a:rPr>
              <a:t>selects an EAP method and sends the first EAP message with a Type field related</a:t>
            </a:r>
          </a:p>
          <a:p>
            <a:r>
              <a:rPr lang="en-US" dirty="0">
                <a:latin typeface="Arial" charset="0"/>
                <a:ea typeface="ＭＳ Ｐゴシック" charset="-128"/>
                <a:cs typeface="ＭＳ Ｐゴシック" charset="-128"/>
              </a:rPr>
              <a:t>to an authentication method. If the peer supports and accepts the selected EAP</a:t>
            </a:r>
          </a:p>
          <a:p>
            <a:r>
              <a:rPr lang="en-US" dirty="0">
                <a:latin typeface="Arial" charset="0"/>
                <a:ea typeface="ＭＳ Ｐゴシック" charset="-128"/>
                <a:cs typeface="ＭＳ Ｐゴシック" charset="-128"/>
              </a:rPr>
              <a:t>method, it replies with the corresponding Response message of the same type.</a:t>
            </a:r>
          </a:p>
          <a:p>
            <a:r>
              <a:rPr lang="en-US" dirty="0">
                <a:latin typeface="Arial" charset="0"/>
                <a:ea typeface="ＭＳ Ｐゴシック" charset="-128"/>
                <a:cs typeface="ＭＳ Ｐゴシック" charset="-128"/>
              </a:rPr>
              <a:t>Otherwise, the peer sends a NAK, and the EAP server either selects another EAP</a:t>
            </a:r>
          </a:p>
          <a:p>
            <a:r>
              <a:rPr lang="en-US" dirty="0">
                <a:latin typeface="Arial" charset="0"/>
                <a:ea typeface="ＭＳ Ｐゴシック" charset="-128"/>
                <a:cs typeface="ＭＳ Ｐゴシック" charset="-128"/>
              </a:rPr>
              <a:t>method or aborts the EAP execution with a failure message. The selected EAP</a:t>
            </a:r>
          </a:p>
          <a:p>
            <a:r>
              <a:rPr lang="en-US" dirty="0">
                <a:latin typeface="Arial" charset="0"/>
                <a:ea typeface="ＭＳ Ｐゴシック" charset="-128"/>
                <a:cs typeface="ＭＳ Ｐゴシック" charset="-128"/>
              </a:rPr>
              <a:t>method determines the number of Request/Response pairs. During the exchange</a:t>
            </a:r>
          </a:p>
          <a:p>
            <a:r>
              <a:rPr lang="en-US" dirty="0">
                <a:latin typeface="Arial" charset="0"/>
                <a:ea typeface="ＭＳ Ｐゴシック" charset="-128"/>
                <a:cs typeface="ＭＳ Ｐゴシック" charset="-128"/>
              </a:rPr>
              <a:t>the appropriate authentication information, including key material, is exchanged.</a:t>
            </a:r>
          </a:p>
          <a:p>
            <a:r>
              <a:rPr lang="en-US" dirty="0">
                <a:latin typeface="Arial" charset="0"/>
                <a:ea typeface="ＭＳ Ｐゴシック" charset="-128"/>
                <a:cs typeface="ＭＳ Ｐゴシック" charset="-128"/>
              </a:rPr>
              <a:t>The exchange ends when the server determines that authentication has succeeded</a:t>
            </a:r>
          </a:p>
          <a:p>
            <a:r>
              <a:rPr lang="en-US" dirty="0">
                <a:latin typeface="Arial" charset="0"/>
                <a:ea typeface="ＭＳ Ｐゴシック" charset="-128"/>
                <a:cs typeface="ＭＳ Ｐゴシック" charset="-128"/>
              </a:rPr>
              <a:t>or that no further attempt can be made and authentication has failed.</a:t>
            </a:r>
            <a:endParaRPr lang="en-US" dirty="0"/>
          </a:p>
        </p:txBody>
      </p:sp>
      <p:sp>
        <p:nvSpPr>
          <p:cNvPr id="4" name="Slide Number Placeholder 3"/>
          <p:cNvSpPr>
            <a:spLocks noGrp="1"/>
          </p:cNvSpPr>
          <p:nvPr>
            <p:ph type="sldNum" sz="quarter" idx="10"/>
          </p:nvPr>
        </p:nvSpPr>
        <p:spPr/>
        <p:txBody>
          <a:bodyPr/>
          <a:lstStyle/>
          <a:p>
            <a:pPr>
              <a:defRPr/>
            </a:pPr>
            <a:fld id="{855FAC40-F198-EE49-A79A-6829563CF7F4}" type="slidenum">
              <a:rPr lang="en-AU" smtClean="0"/>
              <a:pPr>
                <a:defRPr/>
              </a:pPr>
              <a:t>25</a:t>
            </a:fld>
            <a:endParaRPr lang="en-AU" dirty="0"/>
          </a:p>
        </p:txBody>
      </p:sp>
    </p:spTree>
    <p:extLst>
      <p:ext uri="{BB962C8B-B14F-4D97-AF65-F5344CB8AC3E}">
        <p14:creationId xmlns:p14="http://schemas.microsoft.com/office/powerpoint/2010/main" val="3330950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45442" name="Rectangle 2"/>
          <p:cNvSpPr>
            <a:spLocks noGrp="1" noChangeArrowheads="1"/>
          </p:cNvSpPr>
          <p:nvPr>
            <p:ph type="ctrTitle"/>
          </p:nvPr>
        </p:nvSpPr>
        <p:spPr>
          <a:xfrm>
            <a:off x="1143000" y="2286000"/>
            <a:ext cx="7772400" cy="1143000"/>
          </a:xfrm>
        </p:spPr>
        <p:txBody>
          <a:bodyPr/>
          <a:lstStyle>
            <a:lvl1pPr>
              <a:defRPr sz="4000"/>
            </a:lvl1pPr>
          </a:lstStyle>
          <a:p>
            <a:r>
              <a:rPr lang="en-US"/>
              <a:t>Click to edit Master title style</a:t>
            </a:r>
            <a:endParaRPr lang="en-GB"/>
          </a:p>
        </p:txBody>
      </p:sp>
      <p:sp>
        <p:nvSpPr>
          <p:cNvPr id="445443" name="Rectangle 3"/>
          <p:cNvSpPr>
            <a:spLocks noGrp="1" noChangeArrowheads="1"/>
          </p:cNvSpPr>
          <p:nvPr>
            <p:ph type="subTitle" idx="1"/>
          </p:nvPr>
        </p:nvSpPr>
        <p:spPr>
          <a:xfrm>
            <a:off x="2133600" y="3933825"/>
            <a:ext cx="6400800" cy="1752600"/>
          </a:xfrm>
        </p:spPr>
        <p:txBody>
          <a:bodyPr/>
          <a:lstStyle>
            <a:lvl1pPr marL="0" indent="0">
              <a:buFont typeface="Wingdings" pitchFamily="2" charset="2"/>
              <a:buNone/>
              <a:defRPr sz="3000" b="1"/>
            </a:lvl1pPr>
          </a:lstStyle>
          <a:p>
            <a:r>
              <a:rPr lang="en-US"/>
              <a:t>Click to edit Master subtitle style</a:t>
            </a:r>
            <a:endParaRPr lang="en-GB"/>
          </a:p>
        </p:txBody>
      </p:sp>
      <p:sp>
        <p:nvSpPr>
          <p:cNvPr id="445450" name="Rectangle 10"/>
          <p:cNvSpPr>
            <a:spLocks noGrp="1" noChangeArrowheads="1"/>
          </p:cNvSpPr>
          <p:nvPr>
            <p:ph type="dt" sz="half" idx="2"/>
          </p:nvPr>
        </p:nvSpPr>
        <p:spPr/>
        <p:txBody>
          <a:bodyPr/>
          <a:lstStyle>
            <a:lvl1pPr>
              <a:defRPr/>
            </a:lvl1pPr>
          </a:lstStyle>
          <a:p>
            <a:endParaRPr lang="en-GB"/>
          </a:p>
        </p:txBody>
      </p:sp>
      <p:sp>
        <p:nvSpPr>
          <p:cNvPr id="445451" name="Rectangle 11"/>
          <p:cNvSpPr>
            <a:spLocks noGrp="1" noChangeArrowheads="1"/>
          </p:cNvSpPr>
          <p:nvPr>
            <p:ph type="ftr" sz="quarter" idx="3"/>
          </p:nvPr>
        </p:nvSpPr>
        <p:spPr>
          <a:xfrm>
            <a:off x="1979613" y="6597650"/>
            <a:ext cx="5400675" cy="260350"/>
          </a:xfrm>
        </p:spPr>
        <p:txBody>
          <a:bodyPr/>
          <a:lstStyle>
            <a:lvl1pPr>
              <a:defRPr/>
            </a:lvl1pPr>
          </a:lstStyle>
          <a:p>
            <a:endParaRPr lang="en-GB"/>
          </a:p>
        </p:txBody>
      </p:sp>
      <p:sp>
        <p:nvSpPr>
          <p:cNvPr id="445452" name="Rectangle 12"/>
          <p:cNvSpPr>
            <a:spLocks noGrp="1" noChangeArrowheads="1"/>
          </p:cNvSpPr>
          <p:nvPr>
            <p:ph type="sldNum" sz="quarter" idx="4"/>
          </p:nvPr>
        </p:nvSpPr>
        <p:spPr/>
        <p:txBody>
          <a:bodyPr/>
          <a:lstStyle>
            <a:lvl1pPr>
              <a:defRPr/>
            </a:lvl1pPr>
          </a:lstStyle>
          <a:p>
            <a:fld id="{08F320F9-A8B4-4D8C-A596-9D643CDEC05A}" type="slidenum">
              <a:rPr lang="en-GB"/>
              <a:pPr/>
              <a:t>‹#›</a:t>
            </a:fld>
            <a:endParaRPr lang="en-GB"/>
          </a:p>
        </p:txBody>
      </p:sp>
      <p:pic>
        <p:nvPicPr>
          <p:cNvPr id="9" name="Picture 17" descr="um_header_Jun2007"/>
          <p:cNvPicPr>
            <a:picLocks noChangeAspect="1" noChangeArrowheads="1"/>
          </p:cNvPicPr>
          <p:nvPr userDrawn="1"/>
        </p:nvPicPr>
        <p:blipFill>
          <a:blip r:embed="rId2"/>
          <a:stretch>
            <a:fillRect/>
          </a:stretch>
        </p:blipFill>
        <p:spPr bwMode="auto">
          <a:xfrm>
            <a:off x="0" y="-24"/>
            <a:ext cx="9144000" cy="1028699"/>
          </a:xfrm>
          <a:prstGeom prst="rect">
            <a:avLst/>
          </a:prstGeom>
          <a:noFill/>
        </p:spPr>
      </p:pic>
      <p:pic>
        <p:nvPicPr>
          <p:cNvPr id="10" name="Picture 14" descr="ummc_profile_bw01"/>
          <p:cNvPicPr>
            <a:picLocks noChangeAspect="1" noChangeArrowheads="1"/>
          </p:cNvPicPr>
          <p:nvPr userDrawn="1"/>
        </p:nvPicPr>
        <p:blipFill>
          <a:blip r:embed="rId3">
            <a:clrChange>
              <a:clrFrom>
                <a:srgbClr val="FEFEFE"/>
              </a:clrFrom>
              <a:clrTo>
                <a:srgbClr val="FEFEFE">
                  <a:alpha val="0"/>
                </a:srgbClr>
              </a:clrTo>
            </a:clrChange>
          </a:blip>
          <a:srcRect/>
          <a:stretch>
            <a:fillRect/>
          </a:stretch>
        </p:blipFill>
        <p:spPr bwMode="auto">
          <a:xfrm>
            <a:off x="900113" y="6032500"/>
            <a:ext cx="7500937" cy="709613"/>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219B2592-874A-4840-980F-923146C9DD14}" type="slidenum">
              <a:rPr lang="en-GB"/>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9413" y="917575"/>
            <a:ext cx="2109787" cy="5103813"/>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95288" y="917575"/>
            <a:ext cx="6181725" cy="51038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F6144637-B964-4CBE-8B8D-A3D621FD1886}" type="slidenum">
              <a:rPr lang="en-GB"/>
              <a:pPr/>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endParaRPr lang="en-US" dirty="0"/>
          </a:p>
        </p:txBody>
      </p:sp>
      <p:sp>
        <p:nvSpPr>
          <p:cNvPr id="4" name="Footer Placeholder 3"/>
          <p:cNvSpPr>
            <a:spLocks noGrp="1"/>
          </p:cNvSpPr>
          <p:nvPr>
            <p:ph type="ftr" sz="quarter" idx="11"/>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r>
              <a:rPr lang="en-US" dirty="0"/>
              <a:t>© 2017 Pearson Education, Ltd.,  All rights reserved.             </a:t>
            </a:r>
          </a:p>
        </p:txBody>
      </p:sp>
      <p:sp>
        <p:nvSpPr>
          <p:cNvPr id="5" name="Slide Number Placeholder 4"/>
          <p:cNvSpPr>
            <a:spLocks noGrp="1"/>
          </p:cNvSpPr>
          <p:nvPr>
            <p:ph type="sldNum" sz="quarter" idx="12"/>
          </p:nvPr>
        </p:nvSpPr>
        <p:spPr>
          <a:effectLst>
            <a:outerShdw blurRad="50800" dist="38100" dir="2700000" algn="tl" rotWithShape="0">
              <a:prstClr val="black">
                <a:alpha val="40000"/>
              </a:prstClr>
            </a:outerShdw>
          </a:effectLst>
        </p:spPr>
        <p:txBody>
          <a:bodyPr/>
          <a:lstStyle>
            <a:lvl1pPr>
              <a:defRPr>
                <a:solidFill>
                  <a:schemeClr val="tx1"/>
                </a:solidFill>
                <a:effectLst>
                  <a:outerShdw blurRad="38100" dist="12700" dir="2700000" algn="tl" rotWithShape="0">
                    <a:prstClr val="black">
                      <a:alpha val="60000"/>
                    </a:prstClr>
                  </a:outerShdw>
                </a:effectLst>
              </a:defRPr>
            </a:lvl1pPr>
          </a:lstStyle>
          <a:p>
            <a:pPr>
              <a:defRPr/>
            </a:pPr>
            <a:fld id="{B7F95E63-B2FC-6340-819F-09B1386E07DA}" type="slidenum">
              <a:rPr lang="en-US" smtClean="0"/>
              <a:pPr>
                <a:defRPr/>
              </a:pPr>
              <a:t>‹#›</a:t>
            </a:fld>
            <a:endParaRPr lang="en-US" dirty="0"/>
          </a:p>
        </p:txBody>
      </p:sp>
    </p:spTree>
    <p:extLst>
      <p:ext uri="{BB962C8B-B14F-4D97-AF65-F5344CB8AC3E}">
        <p14:creationId xmlns:p14="http://schemas.microsoft.com/office/powerpoint/2010/main" val="291131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CA73CA22-A2B7-42C8-BBC2-F924AEF40E5D}"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GB"/>
          </a:p>
        </p:txBody>
      </p:sp>
      <p:sp>
        <p:nvSpPr>
          <p:cNvPr id="5" name="Footer Placeholder 4"/>
          <p:cNvSpPr>
            <a:spLocks noGrp="1"/>
          </p:cNvSpPr>
          <p:nvPr>
            <p:ph type="ftr" sz="quarter" idx="11"/>
          </p:nvPr>
        </p:nvSpPr>
        <p:spPr/>
        <p:txBody>
          <a:bodyPr/>
          <a:lstStyle>
            <a:lvl1pPr>
              <a:defRPr/>
            </a:lvl1pPr>
          </a:lstStyle>
          <a:p>
            <a:endParaRPr lang="en-GB"/>
          </a:p>
        </p:txBody>
      </p:sp>
      <p:sp>
        <p:nvSpPr>
          <p:cNvPr id="6" name="Slide Number Placeholder 5"/>
          <p:cNvSpPr>
            <a:spLocks noGrp="1"/>
          </p:cNvSpPr>
          <p:nvPr>
            <p:ph type="sldNum" sz="quarter" idx="12"/>
          </p:nvPr>
        </p:nvSpPr>
        <p:spPr/>
        <p:txBody>
          <a:bodyPr/>
          <a:lstStyle>
            <a:lvl1pPr>
              <a:defRPr/>
            </a:lvl1pPr>
          </a:lstStyle>
          <a:p>
            <a:fld id="{A6BEEE59-AA64-4893-B59E-9773E544C06B}"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395288" y="1989138"/>
            <a:ext cx="4144962"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92650" y="1989138"/>
            <a:ext cx="4146550"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0E8CE570-7A47-4B21-96F8-1DD35A50B46D}" type="slidenum">
              <a:rPr lang="en-GB"/>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vl1pPr>
          </a:lstStyle>
          <a:p>
            <a:endParaRPr lang="en-GB"/>
          </a:p>
        </p:txBody>
      </p:sp>
      <p:sp>
        <p:nvSpPr>
          <p:cNvPr id="8" name="Footer Placeholder 7"/>
          <p:cNvSpPr>
            <a:spLocks noGrp="1"/>
          </p:cNvSpPr>
          <p:nvPr>
            <p:ph type="ftr" sz="quarter" idx="11"/>
          </p:nvPr>
        </p:nvSpPr>
        <p:spPr/>
        <p:txBody>
          <a:bodyPr/>
          <a:lstStyle>
            <a:lvl1pPr>
              <a:defRPr/>
            </a:lvl1pPr>
          </a:lstStyle>
          <a:p>
            <a:endParaRPr lang="en-GB"/>
          </a:p>
        </p:txBody>
      </p:sp>
      <p:sp>
        <p:nvSpPr>
          <p:cNvPr id="9" name="Slide Number Placeholder 8"/>
          <p:cNvSpPr>
            <a:spLocks noGrp="1"/>
          </p:cNvSpPr>
          <p:nvPr>
            <p:ph type="sldNum" sz="quarter" idx="12"/>
          </p:nvPr>
        </p:nvSpPr>
        <p:spPr/>
        <p:txBody>
          <a:bodyPr/>
          <a:lstStyle>
            <a:lvl1pPr>
              <a:defRPr/>
            </a:lvl1pPr>
          </a:lstStyle>
          <a:p>
            <a:fld id="{EA802E8A-2F7B-42D9-BC1F-99076D61F85B}" type="slidenum">
              <a:rPr lang="en-GB"/>
              <a:pPr/>
              <a:t>‹#›</a:t>
            </a:fld>
            <a:endParaRPr lang="en-GB"/>
          </a:p>
        </p:txBody>
      </p:sp>
      <p:sp>
        <p:nvSpPr>
          <p:cNvPr id="10" name="Title 1"/>
          <p:cNvSpPr>
            <a:spLocks noGrp="1"/>
          </p:cNvSpPr>
          <p:nvPr>
            <p:ph type="title"/>
          </p:nvPr>
        </p:nvSpPr>
        <p:spPr>
          <a:xfrm>
            <a:off x="395288" y="908050"/>
            <a:ext cx="8424862" cy="998538"/>
          </a:xfrm>
        </p:spPr>
        <p:txBody>
          <a:bodyPr/>
          <a:lstStyle/>
          <a:p>
            <a:r>
              <a:rPr lang="en-US"/>
              <a:t>Click to edit Master title style</a:t>
            </a:r>
            <a:endParaRPr lang="en-GB"/>
          </a:p>
        </p:txBody>
      </p:sp>
      <p:sp>
        <p:nvSpPr>
          <p:cNvPr id="11" name="Content Placeholder 2"/>
          <p:cNvSpPr>
            <a:spLocks noGrp="1"/>
          </p:cNvSpPr>
          <p:nvPr>
            <p:ph sz="half" idx="1"/>
          </p:nvPr>
        </p:nvSpPr>
        <p:spPr>
          <a:xfrm>
            <a:off x="457200" y="2071677"/>
            <a:ext cx="4038600" cy="39290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3"/>
          <p:cNvSpPr>
            <a:spLocks noGrp="1"/>
          </p:cNvSpPr>
          <p:nvPr>
            <p:ph sz="half" idx="2"/>
          </p:nvPr>
        </p:nvSpPr>
        <p:spPr>
          <a:xfrm>
            <a:off x="4648200" y="2071677"/>
            <a:ext cx="4038600" cy="39290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lvl1pPr>
              <a:defRPr/>
            </a:lvl1pPr>
          </a:lstStyle>
          <a:p>
            <a:endParaRPr lang="en-GB"/>
          </a:p>
        </p:txBody>
      </p:sp>
      <p:sp>
        <p:nvSpPr>
          <p:cNvPr id="4" name="Footer Placeholder 3"/>
          <p:cNvSpPr>
            <a:spLocks noGrp="1"/>
          </p:cNvSpPr>
          <p:nvPr>
            <p:ph type="ftr" sz="quarter" idx="11"/>
          </p:nvPr>
        </p:nvSpPr>
        <p:spPr/>
        <p:txBody>
          <a:bodyPr/>
          <a:lstStyle>
            <a:lvl1pPr>
              <a:defRPr/>
            </a:lvl1pPr>
          </a:lstStyle>
          <a:p>
            <a:endParaRPr lang="en-GB"/>
          </a:p>
        </p:txBody>
      </p:sp>
      <p:sp>
        <p:nvSpPr>
          <p:cNvPr id="5" name="Slide Number Placeholder 4"/>
          <p:cNvSpPr>
            <a:spLocks noGrp="1"/>
          </p:cNvSpPr>
          <p:nvPr>
            <p:ph type="sldNum" sz="quarter" idx="12"/>
          </p:nvPr>
        </p:nvSpPr>
        <p:spPr/>
        <p:txBody>
          <a:bodyPr/>
          <a:lstStyle>
            <a:lvl1pPr>
              <a:defRPr/>
            </a:lvl1pPr>
          </a:lstStyle>
          <a:p>
            <a:fld id="{0B4A3D0B-18D5-429A-B70B-317C1EE86222}" type="slidenum">
              <a:rPr lang="en-GB"/>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GB"/>
          </a:p>
        </p:txBody>
      </p:sp>
      <p:sp>
        <p:nvSpPr>
          <p:cNvPr id="3" name="Footer Placeholder 2"/>
          <p:cNvSpPr>
            <a:spLocks noGrp="1"/>
          </p:cNvSpPr>
          <p:nvPr>
            <p:ph type="ftr" sz="quarter" idx="11"/>
          </p:nvPr>
        </p:nvSpPr>
        <p:spPr/>
        <p:txBody>
          <a:bodyPr/>
          <a:lstStyle>
            <a:lvl1pPr>
              <a:defRPr/>
            </a:lvl1pPr>
          </a:lstStyle>
          <a:p>
            <a:endParaRPr lang="en-GB"/>
          </a:p>
        </p:txBody>
      </p:sp>
      <p:sp>
        <p:nvSpPr>
          <p:cNvPr id="4" name="Slide Number Placeholder 3"/>
          <p:cNvSpPr>
            <a:spLocks noGrp="1"/>
          </p:cNvSpPr>
          <p:nvPr>
            <p:ph type="sldNum" sz="quarter" idx="12"/>
          </p:nvPr>
        </p:nvSpPr>
        <p:spPr/>
        <p:txBody>
          <a:bodyPr/>
          <a:lstStyle>
            <a:lvl1pPr>
              <a:defRPr/>
            </a:lvl1pPr>
          </a:lstStyle>
          <a:p>
            <a:fld id="{242C15BC-1A91-4BF4-B73B-2C86130315BB}" type="slidenum">
              <a:rPr lang="en-GB"/>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2117" y="1000108"/>
            <a:ext cx="3008313" cy="1162050"/>
          </a:xfrm>
        </p:spPr>
        <p:txBody>
          <a:bodyPr/>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1000108"/>
            <a:ext cx="5111750" cy="512605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92117" y="2285992"/>
            <a:ext cx="3008313" cy="384017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FB369EC9-CA5A-4437-952B-E58279F722A4}" type="slidenum">
              <a:rPr lang="en-GB"/>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928669"/>
            <a:ext cx="5486400" cy="37989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GB"/>
          </a:p>
        </p:txBody>
      </p:sp>
      <p:sp>
        <p:nvSpPr>
          <p:cNvPr id="6" name="Footer Placeholder 5"/>
          <p:cNvSpPr>
            <a:spLocks noGrp="1"/>
          </p:cNvSpPr>
          <p:nvPr>
            <p:ph type="ftr" sz="quarter" idx="11"/>
          </p:nvPr>
        </p:nvSpPr>
        <p:spPr/>
        <p:txBody>
          <a:bodyPr/>
          <a:lstStyle>
            <a:lvl1pPr>
              <a:defRPr/>
            </a:lvl1pPr>
          </a:lstStyle>
          <a:p>
            <a:endParaRPr lang="en-GB"/>
          </a:p>
        </p:txBody>
      </p:sp>
      <p:sp>
        <p:nvSpPr>
          <p:cNvPr id="7" name="Slide Number Placeholder 6"/>
          <p:cNvSpPr>
            <a:spLocks noGrp="1"/>
          </p:cNvSpPr>
          <p:nvPr>
            <p:ph type="sldNum" sz="quarter" idx="12"/>
          </p:nvPr>
        </p:nvSpPr>
        <p:spPr/>
        <p:txBody>
          <a:bodyPr/>
          <a:lstStyle>
            <a:lvl1pPr>
              <a:defRPr/>
            </a:lvl1pPr>
          </a:lstStyle>
          <a:p>
            <a:fld id="{D9F9AE3E-5771-4569-A4D2-178789B86377}" type="slidenum">
              <a:rPr lang="en-GB"/>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bwMode="auto">
          <a:xfrm>
            <a:off x="395288" y="917575"/>
            <a:ext cx="8424862" cy="9985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GB"/>
          </a:p>
        </p:txBody>
      </p:sp>
      <p:sp>
        <p:nvSpPr>
          <p:cNvPr id="444419" name="Rectangle 3"/>
          <p:cNvSpPr>
            <a:spLocks noGrp="1" noChangeArrowheads="1"/>
          </p:cNvSpPr>
          <p:nvPr>
            <p:ph type="body" idx="1"/>
          </p:nvPr>
        </p:nvSpPr>
        <p:spPr bwMode="auto">
          <a:xfrm>
            <a:off x="395288" y="1989138"/>
            <a:ext cx="8443912" cy="4032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p:txBody>
      </p:sp>
      <p:sp>
        <p:nvSpPr>
          <p:cNvPr id="444420" name="Rectangle 4"/>
          <p:cNvSpPr>
            <a:spLocks noChangeArrowheads="1"/>
          </p:cNvSpPr>
          <p:nvPr/>
        </p:nvSpPr>
        <p:spPr bwMode="auto">
          <a:xfrm>
            <a:off x="3495675" y="3176588"/>
            <a:ext cx="9144000" cy="0"/>
          </a:xfrm>
          <a:prstGeom prst="rect">
            <a:avLst/>
          </a:prstGeom>
          <a:noFill/>
          <a:ln w="9525">
            <a:noFill/>
            <a:miter lim="800000"/>
            <a:headEnd/>
            <a:tailEnd/>
          </a:ln>
          <a:effectLst/>
        </p:spPr>
        <p:txBody>
          <a:bodyPr>
            <a:spAutoFit/>
          </a:bodyPr>
          <a:lstStyle/>
          <a:p>
            <a:endParaRPr lang="en-GB"/>
          </a:p>
        </p:txBody>
      </p:sp>
      <p:sp>
        <p:nvSpPr>
          <p:cNvPr id="444421" name="Rectangle 5"/>
          <p:cNvSpPr>
            <a:spLocks noGrp="1" noChangeArrowheads="1"/>
          </p:cNvSpPr>
          <p:nvPr>
            <p:ph type="dt" sz="half" idx="2"/>
          </p:nvPr>
        </p:nvSpPr>
        <p:spPr bwMode="auto">
          <a:xfrm>
            <a:off x="0" y="6597650"/>
            <a:ext cx="1905000"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solidFill>
                  <a:schemeClr val="tx2"/>
                </a:solidFill>
                <a:latin typeface="+mn-lt"/>
              </a:defRPr>
            </a:lvl1pPr>
          </a:lstStyle>
          <a:p>
            <a:endParaRPr lang="en-GB"/>
          </a:p>
        </p:txBody>
      </p:sp>
      <p:sp>
        <p:nvSpPr>
          <p:cNvPr id="444422" name="Rectangle 6"/>
          <p:cNvSpPr>
            <a:spLocks noGrp="1" noChangeArrowheads="1"/>
          </p:cNvSpPr>
          <p:nvPr>
            <p:ph type="ftr" sz="quarter" idx="3"/>
          </p:nvPr>
        </p:nvSpPr>
        <p:spPr bwMode="auto">
          <a:xfrm>
            <a:off x="2195513" y="6597650"/>
            <a:ext cx="5113337"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solidFill>
                  <a:schemeClr val="tx2"/>
                </a:solidFill>
                <a:latin typeface="+mn-lt"/>
              </a:defRPr>
            </a:lvl1pPr>
          </a:lstStyle>
          <a:p>
            <a:endParaRPr lang="en-GB"/>
          </a:p>
        </p:txBody>
      </p:sp>
      <p:sp>
        <p:nvSpPr>
          <p:cNvPr id="444423" name="Rectangle 7"/>
          <p:cNvSpPr>
            <a:spLocks noGrp="1" noChangeArrowheads="1"/>
          </p:cNvSpPr>
          <p:nvPr>
            <p:ph type="sldNum" sz="quarter" idx="4"/>
          </p:nvPr>
        </p:nvSpPr>
        <p:spPr bwMode="auto">
          <a:xfrm>
            <a:off x="7451725" y="6597650"/>
            <a:ext cx="1692275" cy="2603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solidFill>
                  <a:schemeClr val="tx2"/>
                </a:solidFill>
                <a:latin typeface="+mn-lt"/>
              </a:defRPr>
            </a:lvl1pPr>
          </a:lstStyle>
          <a:p>
            <a:fld id="{F6C52656-8D11-4F04-9185-F2B7D8545747}" type="slidenum">
              <a:rPr lang="en-GB"/>
              <a:pPr/>
              <a:t>‹#›</a:t>
            </a:fld>
            <a:endParaRPr lang="en-GB"/>
          </a:p>
        </p:txBody>
      </p:sp>
      <p:pic>
        <p:nvPicPr>
          <p:cNvPr id="444430" name="Picture 14" descr="ummc_profile_bw01"/>
          <p:cNvPicPr>
            <a:picLocks noChangeAspect="1" noChangeArrowheads="1"/>
          </p:cNvPicPr>
          <p:nvPr/>
        </p:nvPicPr>
        <p:blipFill>
          <a:blip r:embed="rId14">
            <a:clrChange>
              <a:clrFrom>
                <a:srgbClr val="FEFEFE"/>
              </a:clrFrom>
              <a:clrTo>
                <a:srgbClr val="FEFEFE">
                  <a:alpha val="0"/>
                </a:srgbClr>
              </a:clrTo>
            </a:clrChange>
          </a:blip>
          <a:srcRect/>
          <a:stretch>
            <a:fillRect/>
          </a:stretch>
        </p:blipFill>
        <p:spPr bwMode="auto">
          <a:xfrm>
            <a:off x="900113" y="6032500"/>
            <a:ext cx="7500937" cy="709613"/>
          </a:xfrm>
          <a:prstGeom prst="rect">
            <a:avLst/>
          </a:prstGeom>
          <a:noFill/>
        </p:spPr>
      </p:pic>
      <p:pic>
        <p:nvPicPr>
          <p:cNvPr id="444433" name="Picture 17" descr="um_header_Jun2007"/>
          <p:cNvPicPr>
            <a:picLocks noChangeAspect="1" noChangeArrowheads="1"/>
          </p:cNvPicPr>
          <p:nvPr/>
        </p:nvPicPr>
        <p:blipFill>
          <a:blip r:embed="rId15"/>
          <a:stretch>
            <a:fillRect/>
          </a:stretch>
        </p:blipFill>
        <p:spPr bwMode="auto">
          <a:xfrm>
            <a:off x="0" y="-24"/>
            <a:ext cx="9144000" cy="1028699"/>
          </a:xfrm>
          <a:prstGeom prst="rect">
            <a:avLst/>
          </a:prstGeom>
          <a:noFill/>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p:titleStyle>
    <p:bodyStyle>
      <a:lvl1pPr marL="342900" indent="-342900" algn="l" rtl="0" eaLnBrk="1" fontAlgn="base" hangingPunct="1">
        <a:spcBef>
          <a:spcPct val="20000"/>
        </a:spcBef>
        <a:spcAft>
          <a:spcPct val="0"/>
        </a:spcAft>
        <a:buClr>
          <a:srgbClr val="000099"/>
        </a:buClr>
        <a:buSzPct val="90000"/>
        <a:buFont typeface="Wingdings" pitchFamily="2" charset="2"/>
        <a:buChar char="§"/>
        <a:defRPr sz="3400">
          <a:solidFill>
            <a:schemeClr val="tx1"/>
          </a:solidFill>
          <a:latin typeface="+mn-lt"/>
          <a:ea typeface="+mn-ea"/>
          <a:cs typeface="+mn-cs"/>
        </a:defRPr>
      </a:lvl1pPr>
      <a:lvl2pPr marL="742950" indent="-285750" algn="l" rtl="0" eaLnBrk="1" fontAlgn="base" hangingPunct="1">
        <a:spcBef>
          <a:spcPct val="20000"/>
        </a:spcBef>
        <a:spcAft>
          <a:spcPct val="0"/>
        </a:spcAft>
        <a:buClr>
          <a:srgbClr val="000099"/>
        </a:buClr>
        <a:buSzPct val="90000"/>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rgbClr val="000099"/>
        </a:buClr>
        <a:buSzPct val="90000"/>
        <a:buFont typeface="Wingdings" pitchFamily="2" charset="2"/>
        <a:buChar char="§"/>
        <a:defRPr sz="2400">
          <a:solidFill>
            <a:schemeClr val="tx1"/>
          </a:solidFill>
          <a:latin typeface="+mn-lt"/>
        </a:defRPr>
      </a:lvl3pPr>
      <a:lvl4pPr marL="1600200" indent="-228600" algn="l" rtl="0" eaLnBrk="1" fontAlgn="base" hangingPunct="1">
        <a:spcBef>
          <a:spcPct val="20000"/>
        </a:spcBef>
        <a:spcAft>
          <a:spcPct val="0"/>
        </a:spcAft>
        <a:buClr>
          <a:srgbClr val="000099"/>
        </a:buClr>
        <a:buSzPct val="90000"/>
        <a:buFont typeface="Wingdings" pitchFamily="2" charset="2"/>
        <a:buChar char="§"/>
        <a:defRPr sz="2000">
          <a:solidFill>
            <a:schemeClr val="tx1"/>
          </a:solidFill>
          <a:latin typeface="+mn-lt"/>
        </a:defRPr>
      </a:lvl4pPr>
      <a:lvl5pPr marL="20574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6pPr>
      <a:lvl7pPr marL="29718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7pPr>
      <a:lvl8pPr marL="34290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8pPr>
      <a:lvl9pPr marL="3886200" indent="-228600" algn="l" rtl="0" eaLnBrk="1" fontAlgn="base" hangingPunct="1">
        <a:spcBef>
          <a:spcPct val="20000"/>
        </a:spcBef>
        <a:spcAft>
          <a:spcPct val="0"/>
        </a:spcAft>
        <a:buClr>
          <a:schemeClr val="accent2"/>
        </a:buClr>
        <a:buSzPct val="55000"/>
        <a:buFont typeface="Wingdings" pitchFamily="2" charset="2"/>
        <a:buChar char="l"/>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df"/><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1.emf"/></Relationships>
</file>

<file path=ppt/slides/_rels/slide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d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oleObject" Target="mclaughlinkl:Desktop:Crypto6e%20Tables:T16-NAC-Cloud.doc!OLE_LINK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0.pd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d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d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d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23.png"/><Relationship Id="rId4" Type="http://schemas.openxmlformats.org/officeDocument/2006/relationships/oleObject" Target="mclaughlinkl:Desktop:Crypto6e%20Tables:T16-NAC-Cloud.doc!OLE_LINK1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pdf"/><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52.xml.rels><?xml version="1.0" encoding="UTF-8" standalone="yes"?>
<Relationships xmlns="http://schemas.openxmlformats.org/package/2006/relationships"><Relationship Id="rId3" Type="http://schemas.openxmlformats.org/officeDocument/2006/relationships/image" Target="../media/image45.pd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df"/><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3" Type="http://schemas.openxmlformats.org/officeDocument/2006/relationships/image" Target="../media/image50.pdf"/><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WQD7010 Network &amp; Security</a:t>
            </a:r>
          </a:p>
        </p:txBody>
      </p:sp>
      <p:sp>
        <p:nvSpPr>
          <p:cNvPr id="3" name="Subtitle 2"/>
          <p:cNvSpPr>
            <a:spLocks noGrp="1"/>
          </p:cNvSpPr>
          <p:nvPr>
            <p:ph type="subTitle" idx="1"/>
          </p:nvPr>
        </p:nvSpPr>
        <p:spPr/>
        <p:txBody>
          <a:bodyPr/>
          <a:lstStyle/>
          <a:p>
            <a:pPr lvl="0"/>
            <a:r>
              <a:rPr lang="en-US" dirty="0">
                <a:solidFill>
                  <a:prstClr val="black"/>
                </a:solidFill>
              </a:rPr>
              <a:t>Dr. Saaidal </a:t>
            </a:r>
            <a:r>
              <a:rPr lang="en-US" dirty="0" err="1">
                <a:solidFill>
                  <a:prstClr val="black"/>
                </a:solidFill>
              </a:rPr>
              <a:t>Razalli</a:t>
            </a:r>
            <a:r>
              <a:rPr lang="en-US" dirty="0">
                <a:solidFill>
                  <a:prstClr val="black"/>
                </a:solidFill>
              </a:rPr>
              <a:t> Bin </a:t>
            </a:r>
            <a:r>
              <a:rPr lang="en-US" dirty="0" err="1">
                <a:solidFill>
                  <a:prstClr val="black"/>
                </a:solidFill>
              </a:rPr>
              <a:t>Azzuhri</a:t>
            </a:r>
            <a:endParaRPr lang="en-US" dirty="0">
              <a:solidFill>
                <a:prstClr val="black"/>
              </a:solidFill>
            </a:endParaRPr>
          </a:p>
          <a:p>
            <a:pPr lvl="0"/>
            <a:r>
              <a:rPr lang="en-US" sz="2400" dirty="0">
                <a:solidFill>
                  <a:prstClr val="black"/>
                </a:solidFill>
              </a:rPr>
              <a:t>Dept. of Comp. System &amp; Technology</a:t>
            </a:r>
          </a:p>
          <a:p>
            <a:pPr lvl="0"/>
            <a:r>
              <a:rPr lang="en-US" sz="2400" dirty="0">
                <a:solidFill>
                  <a:prstClr val="black"/>
                </a:solidFill>
              </a:rPr>
              <a:t>Fac. of Science Comp &amp; IT</a:t>
            </a:r>
          </a:p>
          <a:p>
            <a:endParaRPr lang="en-US" dirty="0"/>
          </a:p>
        </p:txBody>
      </p:sp>
    </p:spTree>
    <p:extLst>
      <p:ext uri="{BB962C8B-B14F-4D97-AF65-F5344CB8AC3E}">
        <p14:creationId xmlns:p14="http://schemas.microsoft.com/office/powerpoint/2010/main" val="3087909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502444" y="801857"/>
            <a:ext cx="8229600" cy="811237"/>
          </a:xfrm>
        </p:spPr>
        <p:txBody>
          <a:bodyPr/>
          <a:lstStyle/>
          <a:p>
            <a:r>
              <a:rPr lang="en-US" altLang="en-US" dirty="0"/>
              <a:t>Motivation for EAP</a:t>
            </a:r>
          </a:p>
        </p:txBody>
      </p:sp>
      <p:sp>
        <p:nvSpPr>
          <p:cNvPr id="8195" name="Rectangle 3"/>
          <p:cNvSpPr>
            <a:spLocks noGrp="1" noChangeArrowheads="1"/>
          </p:cNvSpPr>
          <p:nvPr>
            <p:ph type="body" idx="1"/>
          </p:nvPr>
        </p:nvSpPr>
        <p:spPr>
          <a:xfrm>
            <a:off x="395288" y="1613094"/>
            <a:ext cx="8443912" cy="4032250"/>
          </a:xfrm>
        </p:spPr>
        <p:txBody>
          <a:bodyPr/>
          <a:lstStyle/>
          <a:p>
            <a:pPr algn="l" rtl="0"/>
            <a:r>
              <a:rPr lang="en-US" altLang="en-US" dirty="0"/>
              <a:t>We want to find out more information about the user before choosing the protocol.</a:t>
            </a:r>
          </a:p>
          <a:p>
            <a:pPr algn="l" rtl="0"/>
            <a:r>
              <a:rPr lang="en-US" altLang="en-US" dirty="0"/>
              <a:t>We want to use an unlimited number of protocols to authenticate each side.</a:t>
            </a:r>
          </a:p>
          <a:p>
            <a:pPr algn="l" rtl="0"/>
            <a:r>
              <a:rPr lang="en-US" altLang="en-US" dirty="0"/>
              <a:t>We want to allow the NAS (Network Access Server) to work with a back-end authentication server.</a:t>
            </a:r>
          </a:p>
        </p:txBody>
      </p:sp>
    </p:spTree>
    <p:extLst>
      <p:ext uri="{BB962C8B-B14F-4D97-AF65-F5344CB8AC3E}">
        <p14:creationId xmlns:p14="http://schemas.microsoft.com/office/powerpoint/2010/main" val="34631573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wipe(left)">
                                      <p:cBhvr>
                                        <p:cTn id="7" dur="500"/>
                                        <p:tgtEl>
                                          <p:spTgt spid="81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5">
                                            <p:txEl>
                                              <p:pRg st="1" end="1"/>
                                            </p:txEl>
                                          </p:spTgt>
                                        </p:tgtEl>
                                        <p:attrNameLst>
                                          <p:attrName>style.visibility</p:attrName>
                                        </p:attrNameLst>
                                      </p:cBhvr>
                                      <p:to>
                                        <p:strVal val="visible"/>
                                      </p:to>
                                    </p:set>
                                    <p:animEffect transition="in" filter="wipe(left)">
                                      <p:cBhvr>
                                        <p:cTn id="12" dur="500"/>
                                        <p:tgtEl>
                                          <p:spTgt spid="819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5">
                                            <p:txEl>
                                              <p:pRg st="2" end="2"/>
                                            </p:txEl>
                                          </p:spTgt>
                                        </p:tgtEl>
                                        <p:attrNameLst>
                                          <p:attrName>style.visibility</p:attrName>
                                        </p:attrNameLst>
                                      </p:cBhvr>
                                      <p:to>
                                        <p:strVal val="visible"/>
                                      </p:to>
                                    </p:set>
                                    <p:animEffect transition="in" filter="wipe(left)">
                                      <p:cBhvr>
                                        <p:cTn id="17" dur="500"/>
                                        <p:tgtEl>
                                          <p:spTgt spid="819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02444" y="970384"/>
            <a:ext cx="8229600" cy="622040"/>
          </a:xfrm>
        </p:spPr>
        <p:txBody>
          <a:bodyPr/>
          <a:lstStyle/>
          <a:p>
            <a:r>
              <a:rPr lang="en-US" altLang="en-US" dirty="0"/>
              <a:t>EAP’s basic assumptions</a:t>
            </a:r>
          </a:p>
        </p:txBody>
      </p:sp>
      <p:sp>
        <p:nvSpPr>
          <p:cNvPr id="9219" name="Rectangle 3"/>
          <p:cNvSpPr>
            <a:spLocks noGrp="1" noChangeArrowheads="1"/>
          </p:cNvSpPr>
          <p:nvPr>
            <p:ph type="body" idx="1"/>
          </p:nvPr>
        </p:nvSpPr>
        <p:spPr>
          <a:xfrm>
            <a:off x="288132" y="1592424"/>
            <a:ext cx="8443912" cy="4032250"/>
          </a:xfrm>
        </p:spPr>
        <p:txBody>
          <a:bodyPr/>
          <a:lstStyle/>
          <a:p>
            <a:pPr algn="l" rtl="0">
              <a:lnSpc>
                <a:spcPct val="90000"/>
              </a:lnSpc>
            </a:pPr>
            <a:r>
              <a:rPr lang="en-US" altLang="en-US" sz="3200" dirty="0"/>
              <a:t>EAP works over a </a:t>
            </a:r>
            <a:r>
              <a:rPr lang="en-US" altLang="en-US" sz="3200" b="1" dirty="0"/>
              <a:t>secure line.</a:t>
            </a:r>
          </a:p>
          <a:p>
            <a:pPr algn="l" rtl="0">
              <a:lnSpc>
                <a:spcPct val="90000"/>
              </a:lnSpc>
            </a:pPr>
            <a:r>
              <a:rPr lang="en-US" altLang="en-US" sz="3200" dirty="0"/>
              <a:t>A client may not support all authentication methods so EAP must support authentication method negotiation.</a:t>
            </a:r>
          </a:p>
          <a:p>
            <a:pPr algn="l" rtl="0">
              <a:lnSpc>
                <a:spcPct val="90000"/>
              </a:lnSpc>
            </a:pPr>
            <a:r>
              <a:rPr lang="en-US" altLang="en-US" sz="3200" dirty="0"/>
              <a:t>To allow expandability, a NAS should be able to function without knowing all of the EAP authentication methods. </a:t>
            </a:r>
          </a:p>
          <a:p>
            <a:pPr algn="l" rtl="0">
              <a:lnSpc>
                <a:spcPct val="90000"/>
              </a:lnSpc>
            </a:pPr>
            <a:r>
              <a:rPr lang="en-US" altLang="en-US" sz="3200" dirty="0"/>
              <a:t>The physical layer under the link layer may not be reliable.</a:t>
            </a:r>
          </a:p>
        </p:txBody>
      </p:sp>
    </p:spTree>
    <p:extLst>
      <p:ext uri="{BB962C8B-B14F-4D97-AF65-F5344CB8AC3E}">
        <p14:creationId xmlns:p14="http://schemas.microsoft.com/office/powerpoint/2010/main" val="2244808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wipe(left)">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wipe(left)">
                                      <p:cBhvr>
                                        <p:cTn id="12" dur="500"/>
                                        <p:tgtEl>
                                          <p:spTgt spid="9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wipe(left)">
                                      <p:cBhvr>
                                        <p:cTn id="17" dur="500"/>
                                        <p:tgtEl>
                                          <p:spTgt spid="92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wipe(left)">
                                      <p:cBhvr>
                                        <p:cTn id="22" dur="500"/>
                                        <p:tgtEl>
                                          <p:spTgt spid="92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802431"/>
            <a:ext cx="8229600" cy="715347"/>
          </a:xfrm>
        </p:spPr>
        <p:txBody>
          <a:bodyPr/>
          <a:lstStyle/>
          <a:p>
            <a:r>
              <a:rPr lang="en-US" altLang="en-US" dirty="0"/>
              <a:t>What is a “Secure Line”</a:t>
            </a:r>
          </a:p>
        </p:txBody>
      </p:sp>
      <p:sp>
        <p:nvSpPr>
          <p:cNvPr id="10244" name="Text Box 4"/>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10245" name="Rectangle 5"/>
          <p:cNvSpPr>
            <a:spLocks noGrp="1" noChangeArrowheads="1"/>
          </p:cNvSpPr>
          <p:nvPr>
            <p:ph type="body" idx="1"/>
          </p:nvPr>
        </p:nvSpPr>
        <p:spPr>
          <a:xfrm>
            <a:off x="395288" y="1517778"/>
            <a:ext cx="8443912" cy="4032250"/>
          </a:xfrm>
          <a:noFill/>
          <a:ln/>
        </p:spPr>
        <p:txBody>
          <a:bodyPr/>
          <a:lstStyle/>
          <a:p>
            <a:pPr algn="l" rtl="0"/>
            <a:r>
              <a:rPr lang="en-US" altLang="en-US" dirty="0"/>
              <a:t>In this case, “secure line” is not a strictly technical term.</a:t>
            </a:r>
          </a:p>
          <a:p>
            <a:pPr algn="l" rtl="0"/>
            <a:r>
              <a:rPr lang="en-US" altLang="en-US" dirty="0"/>
              <a:t>A “secure line” is a line where the probability of a third party listening to the line, injecting or modifying existing traffic is ‘low enough’.</a:t>
            </a:r>
          </a:p>
          <a:p>
            <a:pPr algn="l" rtl="0"/>
            <a:r>
              <a:rPr lang="en-US" altLang="en-US" dirty="0"/>
              <a:t>What exactly is low enough is </a:t>
            </a:r>
            <a:r>
              <a:rPr lang="en-US" altLang="en-US" dirty="0" err="1"/>
              <a:t>dependant</a:t>
            </a:r>
            <a:r>
              <a:rPr lang="en-US" altLang="en-US" dirty="0"/>
              <a:t> on the link’s use.</a:t>
            </a:r>
          </a:p>
          <a:p>
            <a:pPr algn="l" rtl="0"/>
            <a:endParaRPr lang="en-US" altLang="en-US" b="1" dirty="0"/>
          </a:p>
        </p:txBody>
      </p:sp>
    </p:spTree>
    <p:extLst>
      <p:ext uri="{BB962C8B-B14F-4D97-AF65-F5344CB8AC3E}">
        <p14:creationId xmlns:p14="http://schemas.microsoft.com/office/powerpoint/2010/main" val="2008377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09600" y="690466"/>
            <a:ext cx="8229600" cy="827314"/>
          </a:xfrm>
        </p:spPr>
        <p:txBody>
          <a:bodyPr/>
          <a:lstStyle/>
          <a:p>
            <a:r>
              <a:rPr lang="en-US" altLang="en-US" dirty="0"/>
              <a:t>The EAP Protocol</a:t>
            </a:r>
          </a:p>
        </p:txBody>
      </p:sp>
      <p:sp>
        <p:nvSpPr>
          <p:cNvPr id="30723" name="Text Box 3"/>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30724" name="Rectangle 4"/>
          <p:cNvSpPr>
            <a:spLocks noGrp="1" noChangeArrowheads="1"/>
          </p:cNvSpPr>
          <p:nvPr>
            <p:ph type="body" idx="1"/>
          </p:nvPr>
        </p:nvSpPr>
        <p:spPr>
          <a:xfrm>
            <a:off x="395288" y="1752600"/>
            <a:ext cx="8443912" cy="4268788"/>
          </a:xfrm>
          <a:noFill/>
          <a:ln/>
        </p:spPr>
        <p:txBody>
          <a:bodyPr/>
          <a:lstStyle/>
          <a:p>
            <a:pPr algn="l" rtl="0"/>
            <a:r>
              <a:rPr lang="en-US" altLang="en-US" b="1" dirty="0"/>
              <a:t>The EAP protocol is a one sided authentication protocol - the PEER must identify himself to the AUTHENTICATOR.</a:t>
            </a:r>
          </a:p>
          <a:p>
            <a:pPr algn="l" rtl="0"/>
            <a:r>
              <a:rPr lang="en-US" altLang="en-US" b="1" dirty="0"/>
              <a:t>EAP allows for mutual authentication by running the protocol in both directions.</a:t>
            </a:r>
          </a:p>
        </p:txBody>
      </p:sp>
    </p:spTree>
    <p:extLst>
      <p:ext uri="{BB962C8B-B14F-4D97-AF65-F5344CB8AC3E}">
        <p14:creationId xmlns:p14="http://schemas.microsoft.com/office/powerpoint/2010/main" val="3262902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4706" t="20000" r="4706" b="21818"/>
              <a:stretch>
                <a:fillRect/>
              </a:stretch>
            </p:blipFill>
          </mc:Choice>
          <mc:Fallback>
            <p:blipFill>
              <a:blip r:embed="rId4"/>
              <a:srcRect l="4706" t="20000" r="4706" b="21818"/>
              <a:stretch>
                <a:fillRect/>
              </a:stretch>
            </p:blipFill>
          </mc:Fallback>
        </mc:AlternateContent>
        <p:spPr>
          <a:xfrm>
            <a:off x="422114" y="3360109"/>
            <a:ext cx="8367324" cy="34978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p:cNvSpPr/>
          <p:nvPr/>
        </p:nvSpPr>
        <p:spPr>
          <a:xfrm>
            <a:off x="762000" y="1544227"/>
            <a:ext cx="7501812" cy="1815882"/>
          </a:xfrm>
          <a:prstGeom prst="rect">
            <a:avLst/>
          </a:prstGeom>
        </p:spPr>
        <p:txBody>
          <a:bodyPr wrap="square">
            <a:spAutoFit/>
          </a:bodyPr>
          <a:lstStyle/>
          <a:p>
            <a:r>
              <a:rPr lang="en-US" sz="1600" dirty="0">
                <a:latin typeface="Times New Roman" panose="02020603050405020304" pitchFamily="18" charset="0"/>
              </a:rPr>
              <a:t>The Extensible Authentication Protocol (</a:t>
            </a:r>
            <a:r>
              <a:rPr lang="en-US" sz="1600" b="1" dirty="0">
                <a:latin typeface="Times New Roman" panose="02020603050405020304" pitchFamily="18" charset="0"/>
              </a:rPr>
              <a:t>EAP</a:t>
            </a:r>
            <a:r>
              <a:rPr lang="en-US" sz="1600" dirty="0">
                <a:latin typeface="Times New Roman" panose="02020603050405020304" pitchFamily="18" charset="0"/>
              </a:rPr>
              <a:t>) acts as a framework for network access and authentication protocols. </a:t>
            </a:r>
          </a:p>
          <a:p>
            <a:r>
              <a:rPr lang="en-US" sz="1400" dirty="0">
                <a:latin typeface="Arial" panose="020B0604020202020204" pitchFamily="34" charset="0"/>
              </a:rPr>
              <a:t>•</a:t>
            </a:r>
            <a:r>
              <a:rPr lang="en-US" sz="1600" b="1" dirty="0">
                <a:latin typeface="Times New Roman" panose="02020603050405020304" pitchFamily="18" charset="0"/>
              </a:rPr>
              <a:t>EAP </a:t>
            </a:r>
            <a:r>
              <a:rPr lang="en-US" sz="1600" dirty="0">
                <a:latin typeface="Times New Roman" panose="02020603050405020304" pitchFamily="18" charset="0"/>
              </a:rPr>
              <a:t>provides a set of protocol messages, encapsulate various authentication methods to be used between a client and an authentication server. </a:t>
            </a:r>
          </a:p>
          <a:p>
            <a:r>
              <a:rPr lang="en-US" sz="1400" dirty="0">
                <a:latin typeface="Arial" panose="020B0604020202020204" pitchFamily="34" charset="0"/>
              </a:rPr>
              <a:t>•</a:t>
            </a:r>
            <a:r>
              <a:rPr lang="en-US" sz="1600" b="1" dirty="0">
                <a:latin typeface="Times New Roman" panose="02020603050405020304" pitchFamily="18" charset="0"/>
              </a:rPr>
              <a:t>EAP </a:t>
            </a:r>
            <a:r>
              <a:rPr lang="en-US" sz="1600" dirty="0">
                <a:latin typeface="Times New Roman" panose="02020603050405020304" pitchFamily="18" charset="0"/>
              </a:rPr>
              <a:t>can operate over a variety of network and link level facilities, including point-to-point links, LANs, and other networks, and can accommodate the authentication needs of the various links and networks. </a:t>
            </a:r>
          </a:p>
        </p:txBody>
      </p:sp>
      <p:sp>
        <p:nvSpPr>
          <p:cNvPr id="5" name="Rectangle 2"/>
          <p:cNvSpPr txBox="1">
            <a:spLocks noChangeArrowheads="1"/>
          </p:cNvSpPr>
          <p:nvPr/>
        </p:nvSpPr>
        <p:spPr>
          <a:xfrm>
            <a:off x="422113" y="942581"/>
            <a:ext cx="8229600" cy="811237"/>
          </a:xfrm>
          <a:prstGeom prst="rect">
            <a:avLst/>
          </a:prstGeom>
        </p:spPr>
        <p:txBody>
          <a:bodyPr/>
          <a:lstStyle>
            <a:lvl1pPr algn="l" rtl="0" eaLnBrk="1" fontAlgn="base" hangingPunct="1">
              <a:spcBef>
                <a:spcPct val="0"/>
              </a:spcBef>
              <a:spcAft>
                <a:spcPct val="0"/>
              </a:spcAft>
              <a:defRPr sz="3600" b="1">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charset="0"/>
              </a:defRPr>
            </a:lvl2pPr>
            <a:lvl3pPr algn="l" rtl="0" eaLnBrk="1" fontAlgn="base" hangingPunct="1">
              <a:spcBef>
                <a:spcPct val="0"/>
              </a:spcBef>
              <a:spcAft>
                <a:spcPct val="0"/>
              </a:spcAft>
              <a:defRPr sz="3600" b="1">
                <a:solidFill>
                  <a:schemeClr val="tx2"/>
                </a:solidFill>
                <a:latin typeface="Arial" charset="0"/>
              </a:defRPr>
            </a:lvl3pPr>
            <a:lvl4pPr algn="l" rtl="0" eaLnBrk="1" fontAlgn="base" hangingPunct="1">
              <a:spcBef>
                <a:spcPct val="0"/>
              </a:spcBef>
              <a:spcAft>
                <a:spcPct val="0"/>
              </a:spcAft>
              <a:defRPr sz="3600" b="1">
                <a:solidFill>
                  <a:schemeClr val="tx2"/>
                </a:solidFill>
                <a:latin typeface="Arial" charset="0"/>
              </a:defRPr>
            </a:lvl4pPr>
            <a:lvl5pPr algn="l" rtl="0" eaLnBrk="1" fontAlgn="base" hangingPunct="1">
              <a:spcBef>
                <a:spcPct val="0"/>
              </a:spcBef>
              <a:spcAft>
                <a:spcPct val="0"/>
              </a:spcAft>
              <a:defRPr sz="3600" b="1">
                <a:solidFill>
                  <a:schemeClr val="tx2"/>
                </a:solidFill>
                <a:latin typeface="Arial" charset="0"/>
              </a:defRPr>
            </a:lvl5pPr>
            <a:lvl6pPr marL="457200" algn="l" rtl="0" eaLnBrk="1" fontAlgn="base" hangingPunct="1">
              <a:spcBef>
                <a:spcPct val="0"/>
              </a:spcBef>
              <a:spcAft>
                <a:spcPct val="0"/>
              </a:spcAft>
              <a:defRPr sz="3600" b="1">
                <a:solidFill>
                  <a:schemeClr val="tx2"/>
                </a:solidFill>
                <a:latin typeface="Arial" charset="0"/>
              </a:defRPr>
            </a:lvl6pPr>
            <a:lvl7pPr marL="914400" algn="l" rtl="0" eaLnBrk="1" fontAlgn="base" hangingPunct="1">
              <a:spcBef>
                <a:spcPct val="0"/>
              </a:spcBef>
              <a:spcAft>
                <a:spcPct val="0"/>
              </a:spcAft>
              <a:defRPr sz="3600" b="1">
                <a:solidFill>
                  <a:schemeClr val="tx2"/>
                </a:solidFill>
                <a:latin typeface="Arial" charset="0"/>
              </a:defRPr>
            </a:lvl7pPr>
            <a:lvl8pPr marL="1371600" algn="l" rtl="0" eaLnBrk="1" fontAlgn="base" hangingPunct="1">
              <a:spcBef>
                <a:spcPct val="0"/>
              </a:spcBef>
              <a:spcAft>
                <a:spcPct val="0"/>
              </a:spcAft>
              <a:defRPr sz="3600" b="1">
                <a:solidFill>
                  <a:schemeClr val="tx2"/>
                </a:solidFill>
                <a:latin typeface="Arial" charset="0"/>
              </a:defRPr>
            </a:lvl8pPr>
            <a:lvl9pPr marL="1828800" algn="l" rtl="0" eaLnBrk="1" fontAlgn="base" hangingPunct="1">
              <a:spcBef>
                <a:spcPct val="0"/>
              </a:spcBef>
              <a:spcAft>
                <a:spcPct val="0"/>
              </a:spcAft>
              <a:defRPr sz="3600" b="1">
                <a:solidFill>
                  <a:schemeClr val="tx2"/>
                </a:solidFill>
                <a:latin typeface="Arial" charset="0"/>
              </a:defRPr>
            </a:lvl9pPr>
          </a:lstStyle>
          <a:p>
            <a:r>
              <a:rPr lang="en-US" altLang="en-US" dirty="0"/>
              <a:t>Extensible Authentication Protocol</a:t>
            </a:r>
            <a:endParaRPr lang="en-US" altLang="en-US" kern="0" dirty="0"/>
          </a:p>
        </p:txBody>
      </p:sp>
    </p:spTree>
    <p:extLst>
      <p:ext uri="{BB962C8B-B14F-4D97-AF65-F5344CB8AC3E}">
        <p14:creationId xmlns:p14="http://schemas.microsoft.com/office/powerpoint/2010/main" val="3646766904"/>
      </p:ext>
    </p:extLst>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469" y="777875"/>
            <a:ext cx="8424862" cy="758825"/>
          </a:xfrm>
        </p:spPr>
        <p:txBody>
          <a:bodyPr/>
          <a:lstStyle/>
          <a:p>
            <a:r>
              <a:rPr lang="en-US" dirty="0"/>
              <a:t>Authentication Methods</a:t>
            </a:r>
          </a:p>
        </p:txBody>
      </p:sp>
      <p:sp>
        <p:nvSpPr>
          <p:cNvPr id="3" name="Content Placeholder 2"/>
          <p:cNvSpPr>
            <a:spLocks noGrp="1"/>
          </p:cNvSpPr>
          <p:nvPr>
            <p:ph idx="1"/>
          </p:nvPr>
        </p:nvSpPr>
        <p:spPr>
          <a:xfrm>
            <a:off x="533400" y="1536700"/>
            <a:ext cx="8001000" cy="4297363"/>
          </a:xfrm>
        </p:spPr>
        <p:txBody>
          <a:bodyPr/>
          <a:lstStyle/>
          <a:p>
            <a:r>
              <a:rPr lang="en-US" sz="2400" dirty="0">
                <a:solidFill>
                  <a:schemeClr val="tx2">
                    <a:lumMod val="10000"/>
                  </a:schemeClr>
                </a:solidFill>
              </a:rPr>
              <a:t>EAP provides a generic transport service for the exchange of authentication information between a client system and an authentication server</a:t>
            </a:r>
          </a:p>
          <a:p>
            <a:r>
              <a:rPr lang="en-US" sz="2400" dirty="0">
                <a:solidFill>
                  <a:schemeClr val="tx2">
                    <a:lumMod val="10000"/>
                  </a:schemeClr>
                </a:solidFill>
              </a:rPr>
              <a:t>The basic EAP transport service is extended by using a specific authentication protocol that is installed in both the EAP client and the authentication server</a:t>
            </a:r>
          </a:p>
        </p:txBody>
      </p:sp>
      <p:graphicFrame>
        <p:nvGraphicFramePr>
          <p:cNvPr id="4" name="Diagram 3"/>
          <p:cNvGraphicFramePr/>
          <p:nvPr>
            <p:extLst>
              <p:ext uri="{D42A27DB-BD31-4B8C-83A1-F6EECF244321}">
                <p14:modId xmlns:p14="http://schemas.microsoft.com/office/powerpoint/2010/main" val="1447071924"/>
              </p:ext>
            </p:extLst>
          </p:nvPr>
        </p:nvGraphicFramePr>
        <p:xfrm>
          <a:off x="1141445" y="4043265"/>
          <a:ext cx="55626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0032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5"/>
            <a:ext cx="8424862" cy="575323"/>
          </a:xfrm>
        </p:spPr>
        <p:txBody>
          <a:bodyPr/>
          <a:lstStyle/>
          <a:p>
            <a:r>
              <a:rPr lang="en-US" b="0" dirty="0"/>
              <a:t/>
            </a:r>
            <a:br>
              <a:rPr lang="en-US" b="0" dirty="0"/>
            </a:br>
            <a:r>
              <a:rPr lang="en-US" b="0" dirty="0"/>
              <a:t>EAP Authentication</a:t>
            </a:r>
            <a:endParaRPr lang="en-US" dirty="0"/>
          </a:p>
        </p:txBody>
      </p:sp>
      <p:sp>
        <p:nvSpPr>
          <p:cNvPr id="3" name="Content Placeholder 2"/>
          <p:cNvSpPr>
            <a:spLocks noGrp="1"/>
          </p:cNvSpPr>
          <p:nvPr>
            <p:ph idx="1"/>
          </p:nvPr>
        </p:nvSpPr>
        <p:spPr>
          <a:xfrm>
            <a:off x="395288" y="1492898"/>
            <a:ext cx="8443912" cy="4528490"/>
          </a:xfrm>
        </p:spPr>
        <p:txBody>
          <a:bodyPr/>
          <a:lstStyle/>
          <a:p>
            <a:r>
              <a:rPr lang="en-US" sz="2000" b="1" dirty="0"/>
              <a:t>EAP-TLS (EAP Transport Layer Security)</a:t>
            </a:r>
            <a:r>
              <a:rPr lang="en-US" sz="2000" dirty="0"/>
              <a:t>: defines how the TLS protocol can be encapsulated in EAP messages. It uses the handshake protocol in TLS. </a:t>
            </a:r>
          </a:p>
          <a:p>
            <a:r>
              <a:rPr lang="en-US" sz="2000" b="1" dirty="0"/>
              <a:t>EAP-TTLS (EAP Tunneled TLS)</a:t>
            </a:r>
            <a:r>
              <a:rPr lang="en-US" sz="2000" dirty="0"/>
              <a:t>: like </a:t>
            </a:r>
            <a:r>
              <a:rPr lang="en-US" sz="2000" b="1" dirty="0"/>
              <a:t>EAP-TLS</a:t>
            </a:r>
            <a:r>
              <a:rPr lang="en-US" sz="2000" dirty="0"/>
              <a:t>, except only the server has a certificate to authenticate itself to the client first. In </a:t>
            </a:r>
            <a:r>
              <a:rPr lang="en-US" sz="2000" b="1" dirty="0"/>
              <a:t>EAP-TLS</a:t>
            </a:r>
            <a:r>
              <a:rPr lang="en-US" sz="2000" dirty="0"/>
              <a:t>, a secure connection (the “tunnel”) is established with secret keys. </a:t>
            </a:r>
          </a:p>
          <a:p>
            <a:r>
              <a:rPr lang="en-US" sz="2000" b="1" dirty="0"/>
              <a:t>EAP-GPSK (EAP Generalized Pre-Shared Key)</a:t>
            </a:r>
            <a:r>
              <a:rPr lang="en-US" sz="2000" dirty="0"/>
              <a:t>: is an </a:t>
            </a:r>
            <a:r>
              <a:rPr lang="en-US" sz="2000" b="1" dirty="0"/>
              <a:t>EAP </a:t>
            </a:r>
            <a:r>
              <a:rPr lang="en-US" sz="2000" dirty="0"/>
              <a:t>method for mutual authentication and session key derivation using a pre-shared key (</a:t>
            </a:r>
            <a:r>
              <a:rPr lang="en-US" sz="2000" b="1" dirty="0"/>
              <a:t>PSK</a:t>
            </a:r>
            <a:r>
              <a:rPr lang="en-US" sz="2000" dirty="0"/>
              <a:t>). It specifies an </a:t>
            </a:r>
            <a:r>
              <a:rPr lang="en-US" sz="2000" b="1" dirty="0"/>
              <a:t>EAP </a:t>
            </a:r>
            <a:r>
              <a:rPr lang="en-US" sz="2000" dirty="0"/>
              <a:t>method based on </a:t>
            </a:r>
            <a:r>
              <a:rPr lang="en-US" sz="2000" b="1" dirty="0"/>
              <a:t>PSK</a:t>
            </a:r>
            <a:r>
              <a:rPr lang="en-US" sz="2000" dirty="0"/>
              <a:t>s and employs secret key-based cryptographic algorithms. </a:t>
            </a:r>
          </a:p>
          <a:p>
            <a:r>
              <a:rPr lang="en-US" sz="2000" b="1" dirty="0"/>
              <a:t>EAP-IKEv2</a:t>
            </a:r>
            <a:r>
              <a:rPr lang="en-US" sz="2000" dirty="0"/>
              <a:t>: based on the Internet Key Exchange protocol ver.2 (IKEv2). It supports mutual authentication and session key establishment using a variety of methods. </a:t>
            </a:r>
          </a:p>
          <a:p>
            <a:endParaRPr lang="en-US" sz="2000" dirty="0"/>
          </a:p>
        </p:txBody>
      </p:sp>
    </p:spTree>
    <p:extLst>
      <p:ext uri="{BB962C8B-B14F-4D97-AF65-F5344CB8AC3E}">
        <p14:creationId xmlns:p14="http://schemas.microsoft.com/office/powerpoint/2010/main" val="168012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44731" y="2254406"/>
            <a:ext cx="6699269" cy="4603594"/>
          </a:xfrm>
          <a:prstGeom prst="rect">
            <a:avLst/>
          </a:prstGeom>
        </p:spPr>
      </p:pic>
      <p:pic>
        <p:nvPicPr>
          <p:cNvPr id="5" name="Picture 4"/>
          <p:cNvPicPr>
            <a:picLocks noChangeAspect="1"/>
          </p:cNvPicPr>
          <p:nvPr/>
        </p:nvPicPr>
        <p:blipFill>
          <a:blip r:embed="rId4"/>
          <a:stretch>
            <a:fillRect/>
          </a:stretch>
        </p:blipFill>
        <p:spPr>
          <a:xfrm>
            <a:off x="348558" y="4014607"/>
            <a:ext cx="1728843" cy="1627969"/>
          </a:xfrm>
          <a:prstGeom prst="rect">
            <a:avLst/>
          </a:prstGeom>
        </p:spPr>
      </p:pic>
      <p:pic>
        <p:nvPicPr>
          <p:cNvPr id="6" name="Picture 5"/>
          <p:cNvPicPr>
            <a:picLocks noChangeAspect="1"/>
          </p:cNvPicPr>
          <p:nvPr/>
        </p:nvPicPr>
        <p:blipFill>
          <a:blip r:embed="rId5"/>
          <a:stretch>
            <a:fillRect/>
          </a:stretch>
        </p:blipFill>
        <p:spPr>
          <a:xfrm>
            <a:off x="0" y="1100812"/>
            <a:ext cx="3544129" cy="1153594"/>
          </a:xfrm>
          <a:prstGeom prst="rect">
            <a:avLst/>
          </a:prstGeom>
        </p:spPr>
      </p:pic>
      <p:pic>
        <p:nvPicPr>
          <p:cNvPr id="7" name="Picture 6"/>
          <p:cNvPicPr>
            <a:picLocks noChangeAspect="1"/>
          </p:cNvPicPr>
          <p:nvPr/>
        </p:nvPicPr>
        <p:blipFill>
          <a:blip r:embed="rId6"/>
          <a:stretch>
            <a:fillRect/>
          </a:stretch>
        </p:blipFill>
        <p:spPr>
          <a:xfrm>
            <a:off x="5090653" y="1364953"/>
            <a:ext cx="2506823" cy="625313"/>
          </a:xfrm>
          <a:prstGeom prst="rect">
            <a:avLst/>
          </a:prstGeom>
        </p:spPr>
      </p:pic>
    </p:spTree>
    <p:extLst>
      <p:ext uri="{BB962C8B-B14F-4D97-AF65-F5344CB8AC3E}">
        <p14:creationId xmlns:p14="http://schemas.microsoft.com/office/powerpoint/2010/main" val="2310894963"/>
      </p:ext>
    </p:extLst>
  </p:cSld>
  <p:clrMapOvr>
    <a:masterClrMapping/>
  </p:clrMapOvr>
  <p:transition spd="med">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026"/>
          <p:cNvSpPr>
            <a:spLocks noGrp="1" noChangeArrowheads="1"/>
          </p:cNvSpPr>
          <p:nvPr>
            <p:ph type="title"/>
          </p:nvPr>
        </p:nvSpPr>
        <p:spPr>
          <a:xfrm>
            <a:off x="533400" y="999931"/>
            <a:ext cx="8229600" cy="752669"/>
          </a:xfrm>
        </p:spPr>
        <p:txBody>
          <a:bodyPr/>
          <a:lstStyle/>
          <a:p>
            <a:r>
              <a:rPr lang="en-US" altLang="en-US" dirty="0"/>
              <a:t>The EAP Protocol (2)</a:t>
            </a:r>
          </a:p>
        </p:txBody>
      </p:sp>
      <p:sp>
        <p:nvSpPr>
          <p:cNvPr id="25603" name="Text Box 1027"/>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25604" name="Rectangle 1028"/>
          <p:cNvSpPr>
            <a:spLocks noGrp="1" noChangeArrowheads="1"/>
          </p:cNvSpPr>
          <p:nvPr>
            <p:ph type="body" idx="1"/>
          </p:nvPr>
        </p:nvSpPr>
        <p:spPr>
          <a:noFill/>
          <a:ln/>
        </p:spPr>
        <p:txBody>
          <a:bodyPr/>
          <a:lstStyle/>
          <a:p>
            <a:pPr algn="l" rtl="0"/>
            <a:r>
              <a:rPr lang="en-US" altLang="en-US" dirty="0"/>
              <a:t>A request-response protocol.</a:t>
            </a:r>
          </a:p>
          <a:p>
            <a:pPr algn="l" rtl="0"/>
            <a:r>
              <a:rPr lang="en-US" altLang="en-US" dirty="0"/>
              <a:t>Uses 4 different kinds of messages:</a:t>
            </a:r>
          </a:p>
          <a:p>
            <a:pPr algn="l" rtl="0">
              <a:buFontTx/>
              <a:buNone/>
            </a:pPr>
            <a:r>
              <a:rPr lang="en-US" altLang="en-US" b="1" dirty="0"/>
              <a:t>    1. EAP request</a:t>
            </a:r>
          </a:p>
          <a:p>
            <a:pPr algn="l" rtl="0">
              <a:buFontTx/>
              <a:buNone/>
            </a:pPr>
            <a:r>
              <a:rPr lang="en-US" altLang="en-US" b="1" dirty="0"/>
              <a:t>    2. EAP response</a:t>
            </a:r>
          </a:p>
          <a:p>
            <a:pPr algn="l" rtl="0">
              <a:buFontTx/>
              <a:buNone/>
            </a:pPr>
            <a:r>
              <a:rPr lang="en-US" altLang="en-US" b="1" dirty="0"/>
              <a:t>    3. EAP success</a:t>
            </a:r>
          </a:p>
          <a:p>
            <a:pPr algn="l" rtl="0">
              <a:buFontTx/>
              <a:buNone/>
            </a:pPr>
            <a:r>
              <a:rPr lang="en-US" altLang="en-US" b="1" dirty="0"/>
              <a:t>    4. EAP failure</a:t>
            </a:r>
          </a:p>
          <a:p>
            <a:pPr algn="l" rtl="0">
              <a:buFontTx/>
              <a:buNone/>
            </a:pPr>
            <a:endParaRPr lang="en-US" altLang="en-US" b="1" dirty="0"/>
          </a:p>
        </p:txBody>
      </p:sp>
    </p:spTree>
    <p:extLst>
      <p:ext uri="{BB962C8B-B14F-4D97-AF65-F5344CB8AC3E}">
        <p14:creationId xmlns:p14="http://schemas.microsoft.com/office/powerpoint/2010/main" val="25716115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280" y="1304122"/>
            <a:ext cx="8580120" cy="4247317"/>
          </a:xfrm>
          <a:prstGeom prst="rect">
            <a:avLst/>
          </a:prstGeom>
        </p:spPr>
        <p:txBody>
          <a:bodyPr wrap="square">
            <a:spAutoFit/>
          </a:bodyPr>
          <a:lstStyle/>
          <a:p>
            <a:r>
              <a:rPr lang="en-US" sz="1800" dirty="0">
                <a:latin typeface="Arial" charset="0"/>
                <a:ea typeface="ＭＳ Ｐゴシック" charset="-128"/>
                <a:cs typeface="ＭＳ Ｐゴシック" charset="-128"/>
              </a:rPr>
              <a:t>EAP messages may include the following fields:</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 Code:  Identifies the Type of EAP message. The codes are Request (1),</a:t>
            </a:r>
          </a:p>
          <a:p>
            <a:r>
              <a:rPr lang="en-US" sz="1800" dirty="0">
                <a:latin typeface="Arial" charset="0"/>
                <a:ea typeface="ＭＳ Ｐゴシック" charset="-128"/>
                <a:cs typeface="ＭＳ Ｐゴシック" charset="-128"/>
              </a:rPr>
              <a:t>Response (2), Success (3), and Failure (4).</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 Identifier:  Used to match Responses with Requests.</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 Length:  Indicates the length, in octets, of the EAP message, including the</a:t>
            </a:r>
          </a:p>
          <a:p>
            <a:r>
              <a:rPr lang="en-US" sz="1800" dirty="0">
                <a:latin typeface="Arial" charset="0"/>
                <a:ea typeface="ＭＳ Ｐゴシック" charset="-128"/>
                <a:cs typeface="ＭＳ Ｐゴシック" charset="-128"/>
              </a:rPr>
              <a:t>Code, Identifier, Length, and Data fields.</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 Data: Contains information related to authentication. Typically, the Data field</a:t>
            </a:r>
          </a:p>
          <a:p>
            <a:r>
              <a:rPr lang="en-US" sz="1800" dirty="0">
                <a:latin typeface="Arial" charset="0"/>
                <a:ea typeface="ＭＳ Ｐゴシック" charset="-128"/>
                <a:cs typeface="ＭＳ Ｐゴシック" charset="-128"/>
              </a:rPr>
              <a:t>consists of a Type subfield, indicating the type of data carried, and a Type-Data</a:t>
            </a:r>
          </a:p>
          <a:p>
            <a:r>
              <a:rPr lang="en-US" sz="1800" dirty="0">
                <a:latin typeface="Arial" charset="0"/>
                <a:ea typeface="ＭＳ Ｐゴシック" charset="-128"/>
                <a:cs typeface="ＭＳ Ｐゴシック" charset="-128"/>
              </a:rPr>
              <a:t>field.</a:t>
            </a:r>
          </a:p>
          <a:p>
            <a:endParaRPr lang="en-US" sz="1800" dirty="0">
              <a:latin typeface="Arial" charset="0"/>
              <a:ea typeface="ＭＳ Ｐゴシック" charset="-128"/>
              <a:cs typeface="ＭＳ Ｐゴシック" charset="-128"/>
            </a:endParaRPr>
          </a:p>
          <a:p>
            <a:r>
              <a:rPr lang="en-US" sz="1800" dirty="0">
                <a:latin typeface="Arial" charset="0"/>
                <a:ea typeface="ＭＳ Ｐゴシック" charset="-128"/>
                <a:cs typeface="ＭＳ Ｐゴシック" charset="-128"/>
              </a:rPr>
              <a:t>The Success and Failure messages do not include a Data field.</a:t>
            </a:r>
          </a:p>
        </p:txBody>
      </p:sp>
    </p:spTree>
    <p:extLst>
      <p:ext uri="{BB962C8B-B14F-4D97-AF65-F5344CB8AC3E}">
        <p14:creationId xmlns:p14="http://schemas.microsoft.com/office/powerpoint/2010/main" val="8174636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pPr eaLnBrk="1" hangingPunct="1">
              <a:defRPr/>
            </a:pPr>
            <a:r>
              <a:rPr lang="en-US" dirty="0"/>
              <a:t>Chapter 5</a:t>
            </a:r>
          </a:p>
        </p:txBody>
      </p:sp>
      <p:sp>
        <p:nvSpPr>
          <p:cNvPr id="19459" name="Subtitle 13"/>
          <p:cNvSpPr>
            <a:spLocks noGrp="1"/>
          </p:cNvSpPr>
          <p:nvPr>
            <p:ph type="subTitle" idx="1"/>
          </p:nvPr>
        </p:nvSpPr>
        <p:spPr/>
        <p:txBody>
          <a:bodyPr>
            <a:normAutofit/>
          </a:bodyPr>
          <a:lstStyle/>
          <a:p>
            <a:r>
              <a:rPr lang="en-AU" sz="3600" dirty="0">
                <a:solidFill>
                  <a:schemeClr val="tx2">
                    <a:lumMod val="10000"/>
                  </a:schemeClr>
                </a:solidFill>
                <a:ea typeface="ＭＳ Ｐゴシック" pitchFamily="-84" charset="-128"/>
                <a:cs typeface="ＭＳ Ｐゴシック" pitchFamily="-84" charset="-128"/>
              </a:rPr>
              <a:t>Network Access Control </a:t>
            </a:r>
          </a:p>
          <a:p>
            <a:r>
              <a:rPr lang="en-AU" sz="3600" dirty="0">
                <a:solidFill>
                  <a:schemeClr val="tx2">
                    <a:lumMod val="10000"/>
                  </a:schemeClr>
                </a:solidFill>
                <a:ea typeface="ＭＳ Ｐゴシック" pitchFamily="-84" charset="-128"/>
                <a:cs typeface="ＭＳ Ｐゴシック" pitchFamily="-84" charset="-128"/>
              </a:rPr>
              <a:t>and Cloud Security</a:t>
            </a:r>
          </a:p>
        </p:txBody>
      </p:sp>
    </p:spTree>
    <p:extLst>
      <p:ext uri="{BB962C8B-B14F-4D97-AF65-F5344CB8AC3E}">
        <p14:creationId xmlns:p14="http://schemas.microsoft.com/office/powerpoint/2010/main" val="30156957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026"/>
          <p:cNvSpPr>
            <a:spLocks noGrp="1" noChangeArrowheads="1"/>
          </p:cNvSpPr>
          <p:nvPr>
            <p:ph type="title"/>
          </p:nvPr>
        </p:nvSpPr>
        <p:spPr>
          <a:xfrm>
            <a:off x="533400" y="934386"/>
            <a:ext cx="8229600" cy="566737"/>
          </a:xfrm>
        </p:spPr>
        <p:txBody>
          <a:bodyPr/>
          <a:lstStyle/>
          <a:p>
            <a:r>
              <a:rPr lang="en-US" altLang="en-US" dirty="0"/>
              <a:t>EAP messages </a:t>
            </a:r>
          </a:p>
        </p:txBody>
      </p:sp>
      <p:sp>
        <p:nvSpPr>
          <p:cNvPr id="26627" name="Text Box 1027"/>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26628" name="Rectangle 1028"/>
          <p:cNvSpPr>
            <a:spLocks noGrp="1" noChangeArrowheads="1"/>
          </p:cNvSpPr>
          <p:nvPr>
            <p:ph type="body" idx="1"/>
          </p:nvPr>
        </p:nvSpPr>
        <p:spPr>
          <a:xfrm>
            <a:off x="251026" y="1621916"/>
            <a:ext cx="8443912" cy="3629533"/>
          </a:xfrm>
          <a:noFill/>
          <a:ln/>
        </p:spPr>
        <p:txBody>
          <a:bodyPr/>
          <a:lstStyle/>
          <a:p>
            <a:pPr algn="l" rtl="0"/>
            <a:r>
              <a:rPr lang="en-US" altLang="en-US" b="1" dirty="0"/>
              <a:t>All EAP messages have a common format:</a:t>
            </a:r>
          </a:p>
        </p:txBody>
      </p:sp>
      <p:grpSp>
        <p:nvGrpSpPr>
          <p:cNvPr id="26629" name="Group 1029"/>
          <p:cNvGrpSpPr>
            <a:grpSpLocks noChangeAspect="1"/>
          </p:cNvGrpSpPr>
          <p:nvPr/>
        </p:nvGrpSpPr>
        <p:grpSpPr bwMode="auto">
          <a:xfrm>
            <a:off x="2482850" y="2316163"/>
            <a:ext cx="5275263" cy="1546225"/>
            <a:chOff x="1793" y="10337"/>
            <a:chExt cx="8306" cy="2434"/>
          </a:xfrm>
        </p:grpSpPr>
        <p:sp>
          <p:nvSpPr>
            <p:cNvPr id="26630" name="AutoShape 1030"/>
            <p:cNvSpPr>
              <a:spLocks noChangeAspect="1" noChangeArrowheads="1"/>
            </p:cNvSpPr>
            <p:nvPr/>
          </p:nvSpPr>
          <p:spPr bwMode="auto">
            <a:xfrm>
              <a:off x="1793" y="10337"/>
              <a:ext cx="8306" cy="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31" name="Text Box 1031"/>
            <p:cNvSpPr txBox="1">
              <a:spLocks noChangeArrowheads="1"/>
            </p:cNvSpPr>
            <p:nvPr/>
          </p:nvSpPr>
          <p:spPr bwMode="auto">
            <a:xfrm>
              <a:off x="1950" y="11445"/>
              <a:ext cx="1994" cy="56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en-US" b="1"/>
                <a:t>Code</a:t>
              </a:r>
              <a:endParaRPr lang="en-US" altLang="en-US"/>
            </a:p>
          </p:txBody>
        </p:sp>
        <p:sp>
          <p:nvSpPr>
            <p:cNvPr id="26632" name="Text Box 1032"/>
            <p:cNvSpPr txBox="1">
              <a:spLocks noChangeArrowheads="1"/>
            </p:cNvSpPr>
            <p:nvPr/>
          </p:nvSpPr>
          <p:spPr bwMode="auto">
            <a:xfrm>
              <a:off x="3929" y="11445"/>
              <a:ext cx="1995" cy="56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rtl="0"/>
              <a:r>
                <a:rPr lang="en-US" altLang="en-US" b="1"/>
                <a:t>Identifier</a:t>
              </a:r>
              <a:endParaRPr lang="en-US" altLang="en-US"/>
            </a:p>
          </p:txBody>
        </p:sp>
        <p:sp>
          <p:nvSpPr>
            <p:cNvPr id="26633" name="Text Box 1033"/>
            <p:cNvSpPr txBox="1">
              <a:spLocks noChangeArrowheads="1"/>
            </p:cNvSpPr>
            <p:nvPr/>
          </p:nvSpPr>
          <p:spPr bwMode="auto">
            <a:xfrm>
              <a:off x="5924" y="11445"/>
              <a:ext cx="3990" cy="56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rtl="0"/>
              <a:r>
                <a:rPr lang="en-US" altLang="en-US" b="1"/>
                <a:t>Length</a:t>
              </a:r>
              <a:endParaRPr lang="en-US" altLang="en-US"/>
            </a:p>
          </p:txBody>
        </p:sp>
        <p:sp>
          <p:nvSpPr>
            <p:cNvPr id="26634" name="Line 1034"/>
            <p:cNvSpPr>
              <a:spLocks noChangeShapeType="1"/>
            </p:cNvSpPr>
            <p:nvPr/>
          </p:nvSpPr>
          <p:spPr bwMode="auto">
            <a:xfrm>
              <a:off x="1950" y="11205"/>
              <a:ext cx="7949" cy="1"/>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6635" name="Group 1035"/>
            <p:cNvGrpSpPr>
              <a:grpSpLocks/>
            </p:cNvGrpSpPr>
            <p:nvPr/>
          </p:nvGrpSpPr>
          <p:grpSpPr bwMode="auto">
            <a:xfrm>
              <a:off x="1972" y="10461"/>
              <a:ext cx="7958" cy="669"/>
              <a:chOff x="1972" y="10446"/>
              <a:chExt cx="7958" cy="669"/>
            </a:xfrm>
          </p:grpSpPr>
          <p:sp>
            <p:nvSpPr>
              <p:cNvPr id="26636" name="Text Box 1036"/>
              <p:cNvSpPr txBox="1">
                <a:spLocks noChangeArrowheads="1"/>
              </p:cNvSpPr>
              <p:nvPr/>
            </p:nvSpPr>
            <p:spPr bwMode="auto">
              <a:xfrm>
                <a:off x="1980" y="10680"/>
                <a:ext cx="79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sz="1200" b="1" dirty="0">
                    <a:latin typeface="Times New Roman" panose="02020603050405020304" pitchFamily="18" charset="0"/>
                    <a:cs typeface="David" pitchFamily="10" charset="0"/>
                  </a:rPr>
                  <a:t>0  1  2  3  4  5  6  7  8  9  0  1  2  3  4  5  6  7  8  9  0  1  2  3  4  5  6  7  8  9  0  1</a:t>
                </a:r>
                <a:endParaRPr lang="en-US" altLang="en-US" dirty="0"/>
              </a:p>
            </p:txBody>
          </p:sp>
          <p:sp>
            <p:nvSpPr>
              <p:cNvPr id="26637" name="Text Box 1037"/>
              <p:cNvSpPr txBox="1">
                <a:spLocks noChangeArrowheads="1"/>
              </p:cNvSpPr>
              <p:nvPr/>
            </p:nvSpPr>
            <p:spPr bwMode="auto">
              <a:xfrm>
                <a:off x="1972" y="10446"/>
                <a:ext cx="79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sz="1200" b="1">
                    <a:latin typeface="Times New Roman" panose="02020603050405020304" pitchFamily="18" charset="0"/>
                    <a:cs typeface="David" pitchFamily="10" charset="0"/>
                  </a:rPr>
                  <a:t>0                                      1                                      2                                      3</a:t>
                </a:r>
                <a:endParaRPr lang="en-US" altLang="en-US"/>
              </a:p>
            </p:txBody>
          </p:sp>
        </p:grpSp>
        <p:sp>
          <p:nvSpPr>
            <p:cNvPr id="26638" name="Text Box 1038"/>
            <p:cNvSpPr txBox="1">
              <a:spLocks noChangeArrowheads="1"/>
            </p:cNvSpPr>
            <p:nvPr/>
          </p:nvSpPr>
          <p:spPr bwMode="auto">
            <a:xfrm>
              <a:off x="1950" y="12000"/>
              <a:ext cx="1979"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b="1"/>
                <a:t>Data</a:t>
              </a:r>
              <a:r>
                <a:rPr lang="en-US" altLang="en-US" sz="1400" b="1"/>
                <a:t> ...</a:t>
              </a:r>
              <a:endParaRPr lang="en-US" altLang="en-US"/>
            </a:p>
          </p:txBody>
        </p:sp>
        <p:sp>
          <p:nvSpPr>
            <p:cNvPr id="26639" name="Line 1039"/>
            <p:cNvSpPr>
              <a:spLocks noChangeShapeType="1"/>
            </p:cNvSpPr>
            <p:nvPr/>
          </p:nvSpPr>
          <p:spPr bwMode="auto">
            <a:xfrm>
              <a:off x="1953" y="12000"/>
              <a:ext cx="1" cy="57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40" name="Line 1040"/>
            <p:cNvSpPr>
              <a:spLocks noChangeShapeType="1"/>
            </p:cNvSpPr>
            <p:nvPr/>
          </p:nvSpPr>
          <p:spPr bwMode="auto">
            <a:xfrm flipH="1">
              <a:off x="1938" y="12570"/>
              <a:ext cx="1200"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6650" name="Group 1050"/>
          <p:cNvGrpSpPr>
            <a:grpSpLocks/>
          </p:cNvGrpSpPr>
          <p:nvPr/>
        </p:nvGrpSpPr>
        <p:grpSpPr bwMode="auto">
          <a:xfrm>
            <a:off x="384175" y="2901950"/>
            <a:ext cx="2209800" cy="1079500"/>
            <a:chOff x="242" y="1828"/>
            <a:chExt cx="1392" cy="680"/>
          </a:xfrm>
        </p:grpSpPr>
        <p:sp>
          <p:nvSpPr>
            <p:cNvPr id="26642" name="Line 1042"/>
            <p:cNvSpPr>
              <a:spLocks noChangeShapeType="1"/>
            </p:cNvSpPr>
            <p:nvPr/>
          </p:nvSpPr>
          <p:spPr bwMode="auto">
            <a:xfrm flipH="1">
              <a:off x="1295" y="1999"/>
              <a:ext cx="339" cy="9"/>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5" name="Text Box 1045"/>
            <p:cNvSpPr txBox="1">
              <a:spLocks noChangeArrowheads="1"/>
            </p:cNvSpPr>
            <p:nvPr/>
          </p:nvSpPr>
          <p:spPr bwMode="auto">
            <a:xfrm>
              <a:off x="242" y="1828"/>
              <a:ext cx="1042" cy="68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pPr>
              <a:r>
                <a:rPr lang="en-US" altLang="en-US" sz="1600" b="1" dirty="0"/>
                <a:t>Code</a:t>
              </a:r>
              <a:r>
                <a:rPr lang="en-US" altLang="en-US" sz="1600" dirty="0"/>
                <a:t>: 1 byte, representing the type of EAP message</a:t>
              </a:r>
            </a:p>
          </p:txBody>
        </p:sp>
      </p:grpSp>
      <p:grpSp>
        <p:nvGrpSpPr>
          <p:cNvPr id="26649" name="Group 1049"/>
          <p:cNvGrpSpPr>
            <a:grpSpLocks/>
          </p:cNvGrpSpPr>
          <p:nvPr/>
        </p:nvGrpSpPr>
        <p:grpSpPr bwMode="auto">
          <a:xfrm>
            <a:off x="250825" y="3729039"/>
            <a:ext cx="2778124" cy="2538413"/>
            <a:chOff x="122" y="2337"/>
            <a:chExt cx="1750" cy="1599"/>
          </a:xfrm>
        </p:grpSpPr>
        <p:sp>
          <p:nvSpPr>
            <p:cNvPr id="26644" name="Line 1044"/>
            <p:cNvSpPr>
              <a:spLocks noChangeShapeType="1"/>
            </p:cNvSpPr>
            <p:nvPr/>
          </p:nvSpPr>
          <p:spPr bwMode="auto">
            <a:xfrm flipH="1">
              <a:off x="1227" y="2337"/>
              <a:ext cx="645" cy="823"/>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6" name="Text Box 1046"/>
            <p:cNvSpPr txBox="1">
              <a:spLocks noChangeArrowheads="1"/>
            </p:cNvSpPr>
            <p:nvPr/>
          </p:nvSpPr>
          <p:spPr bwMode="auto">
            <a:xfrm>
              <a:off x="122" y="3296"/>
              <a:ext cx="1633" cy="6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b="1" dirty="0"/>
                <a:t>Data</a:t>
              </a:r>
              <a:r>
                <a:rPr lang="en-US" altLang="en-US" dirty="0"/>
                <a:t>: any size,</a:t>
              </a:r>
            </a:p>
            <a:p>
              <a:pPr algn="l" rtl="0">
                <a:spcBef>
                  <a:spcPct val="50000"/>
                </a:spcBef>
              </a:pPr>
              <a:r>
                <a:rPr lang="en-US" altLang="en-US" dirty="0"/>
                <a:t>The message’s data</a:t>
              </a:r>
            </a:p>
          </p:txBody>
        </p:sp>
      </p:grpSp>
      <p:grpSp>
        <p:nvGrpSpPr>
          <p:cNvPr id="26651" name="Group 1051"/>
          <p:cNvGrpSpPr>
            <a:grpSpLocks/>
          </p:cNvGrpSpPr>
          <p:nvPr/>
        </p:nvGrpSpPr>
        <p:grpSpPr bwMode="auto">
          <a:xfrm>
            <a:off x="3402014" y="3403601"/>
            <a:ext cx="2389188" cy="2559306"/>
            <a:chOff x="2143" y="2144"/>
            <a:chExt cx="1505" cy="2608"/>
          </a:xfrm>
        </p:grpSpPr>
        <p:sp>
          <p:nvSpPr>
            <p:cNvPr id="26643" name="Line 1043"/>
            <p:cNvSpPr>
              <a:spLocks noChangeShapeType="1"/>
            </p:cNvSpPr>
            <p:nvPr/>
          </p:nvSpPr>
          <p:spPr bwMode="auto">
            <a:xfrm>
              <a:off x="2778" y="2144"/>
              <a:ext cx="102" cy="796"/>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7" name="Text Box 1047"/>
            <p:cNvSpPr txBox="1">
              <a:spLocks noChangeArrowheads="1"/>
            </p:cNvSpPr>
            <p:nvPr/>
          </p:nvSpPr>
          <p:spPr bwMode="auto">
            <a:xfrm>
              <a:off x="2143" y="2964"/>
              <a:ext cx="1505" cy="17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b="1" dirty="0"/>
                <a:t>ID</a:t>
              </a:r>
              <a:r>
                <a:rPr lang="en-US" altLang="en-US" dirty="0"/>
                <a:t>: 1 byte, </a:t>
              </a:r>
            </a:p>
            <a:p>
              <a:pPr algn="l" rtl="0">
                <a:spcBef>
                  <a:spcPct val="50000"/>
                </a:spcBef>
              </a:pPr>
              <a:r>
                <a:rPr lang="en-US" altLang="en-US" dirty="0"/>
                <a:t>Used for matching requests and responses</a:t>
              </a:r>
            </a:p>
          </p:txBody>
        </p:sp>
      </p:grpSp>
      <p:grpSp>
        <p:nvGrpSpPr>
          <p:cNvPr id="26652" name="Group 1052"/>
          <p:cNvGrpSpPr>
            <a:grpSpLocks/>
          </p:cNvGrpSpPr>
          <p:nvPr/>
        </p:nvGrpSpPr>
        <p:grpSpPr bwMode="auto">
          <a:xfrm>
            <a:off x="6075364" y="3349625"/>
            <a:ext cx="2060575" cy="2620963"/>
            <a:chOff x="3827" y="2110"/>
            <a:chExt cx="1298" cy="1651"/>
          </a:xfrm>
        </p:grpSpPr>
        <p:sp>
          <p:nvSpPr>
            <p:cNvPr id="26641" name="Line 1041"/>
            <p:cNvSpPr>
              <a:spLocks noChangeShapeType="1"/>
            </p:cNvSpPr>
            <p:nvPr/>
          </p:nvSpPr>
          <p:spPr bwMode="auto">
            <a:xfrm>
              <a:off x="4167" y="2110"/>
              <a:ext cx="204" cy="77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648" name="Text Box 1048"/>
            <p:cNvSpPr txBox="1">
              <a:spLocks noChangeArrowheads="1"/>
            </p:cNvSpPr>
            <p:nvPr/>
          </p:nvSpPr>
          <p:spPr bwMode="auto">
            <a:xfrm>
              <a:off x="3827" y="2889"/>
              <a:ext cx="1298" cy="8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rtl="0">
                <a:spcBef>
                  <a:spcPct val="50000"/>
                </a:spcBef>
              </a:pPr>
              <a:r>
                <a:rPr lang="en-US" altLang="en-US" b="1" dirty="0"/>
                <a:t>Length</a:t>
              </a:r>
              <a:r>
                <a:rPr lang="en-US" altLang="en-US" dirty="0"/>
                <a:t>: 2 </a:t>
              </a:r>
              <a:r>
                <a:rPr lang="en-US" altLang="en-US" dirty="0" smtClean="0"/>
                <a:t>bytes, </a:t>
              </a:r>
              <a:endParaRPr lang="en-US" altLang="en-US" dirty="0"/>
            </a:p>
            <a:p>
              <a:pPr algn="l" rtl="0">
                <a:spcBef>
                  <a:spcPct val="50000"/>
                </a:spcBef>
              </a:pPr>
              <a:r>
                <a:rPr lang="en-US" altLang="en-US" dirty="0"/>
                <a:t>The total message length</a:t>
              </a:r>
            </a:p>
          </p:txBody>
        </p:sp>
      </p:grpSp>
    </p:spTree>
    <p:extLst>
      <p:ext uri="{BB962C8B-B14F-4D97-AF65-F5344CB8AC3E}">
        <p14:creationId xmlns:p14="http://schemas.microsoft.com/office/powerpoint/2010/main" val="3471685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6650"/>
                                        </p:tgtEl>
                                        <p:attrNameLst>
                                          <p:attrName>style.visibility</p:attrName>
                                        </p:attrNameLst>
                                      </p:cBhvr>
                                      <p:to>
                                        <p:strVal val="visible"/>
                                      </p:to>
                                    </p:set>
                                    <p:animEffect transition="in" filter="wipe(right)">
                                      <p:cBhvr>
                                        <p:cTn id="7" dur="500"/>
                                        <p:tgtEl>
                                          <p:spTgt spid="266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6651"/>
                                        </p:tgtEl>
                                        <p:attrNameLst>
                                          <p:attrName>style.visibility</p:attrName>
                                        </p:attrNameLst>
                                      </p:cBhvr>
                                      <p:to>
                                        <p:strVal val="visible"/>
                                      </p:to>
                                    </p:set>
                                    <p:animEffect transition="in" filter="wipe(up)">
                                      <p:cBhvr>
                                        <p:cTn id="12" dur="500"/>
                                        <p:tgtEl>
                                          <p:spTgt spid="266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6652"/>
                                        </p:tgtEl>
                                        <p:attrNameLst>
                                          <p:attrName>style.visibility</p:attrName>
                                        </p:attrNameLst>
                                      </p:cBhvr>
                                      <p:to>
                                        <p:strVal val="visible"/>
                                      </p:to>
                                    </p:set>
                                    <p:animEffect transition="in" filter="wipe(up)">
                                      <p:cBhvr>
                                        <p:cTn id="17" dur="500"/>
                                        <p:tgtEl>
                                          <p:spTgt spid="2665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6649"/>
                                        </p:tgtEl>
                                        <p:attrNameLst>
                                          <p:attrName>style.visibility</p:attrName>
                                        </p:attrNameLst>
                                      </p:cBhvr>
                                      <p:to>
                                        <p:strVal val="visible"/>
                                      </p:to>
                                    </p:set>
                                    <p:animEffect transition="in" filter="wipe(up)">
                                      <p:cBhvr>
                                        <p:cTn id="22" dur="500"/>
                                        <p:tgtEl>
                                          <p:spTgt spid="26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09600" y="970859"/>
            <a:ext cx="8229600" cy="509063"/>
          </a:xfrm>
        </p:spPr>
        <p:txBody>
          <a:bodyPr/>
          <a:lstStyle/>
          <a:p>
            <a:r>
              <a:rPr lang="en-US" altLang="en-US" dirty="0"/>
              <a:t>EAP messages 2 </a:t>
            </a:r>
          </a:p>
        </p:txBody>
      </p:sp>
      <p:sp>
        <p:nvSpPr>
          <p:cNvPr id="29699" name="Text Box 3"/>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29700" name="Rectangle 4"/>
          <p:cNvSpPr>
            <a:spLocks noGrp="1" noChangeArrowheads="1"/>
          </p:cNvSpPr>
          <p:nvPr>
            <p:ph type="body" idx="1"/>
          </p:nvPr>
        </p:nvSpPr>
        <p:spPr>
          <a:xfrm>
            <a:off x="395288" y="1455576"/>
            <a:ext cx="8443912" cy="4565812"/>
          </a:xfrm>
          <a:noFill/>
          <a:ln/>
        </p:spPr>
        <p:txBody>
          <a:bodyPr/>
          <a:lstStyle/>
          <a:p>
            <a:pPr algn="l" rtl="0"/>
            <a:r>
              <a:rPr lang="en-US" altLang="en-US" sz="2800" b="1" dirty="0"/>
              <a:t>EAP request and response messages have the same format , with code=1 for requests and code=2 for responses</a:t>
            </a:r>
          </a:p>
        </p:txBody>
      </p:sp>
      <p:grpSp>
        <p:nvGrpSpPr>
          <p:cNvPr id="29701" name="Group 5"/>
          <p:cNvGrpSpPr>
            <a:grpSpLocks noChangeAspect="1"/>
          </p:cNvGrpSpPr>
          <p:nvPr/>
        </p:nvGrpSpPr>
        <p:grpSpPr bwMode="auto">
          <a:xfrm>
            <a:off x="1177925" y="3025775"/>
            <a:ext cx="5275263" cy="1546225"/>
            <a:chOff x="1793" y="10337"/>
            <a:chExt cx="8306" cy="2434"/>
          </a:xfrm>
        </p:grpSpPr>
        <p:sp>
          <p:nvSpPr>
            <p:cNvPr id="29702" name="AutoShape 6"/>
            <p:cNvSpPr>
              <a:spLocks noChangeAspect="1" noChangeArrowheads="1"/>
            </p:cNvSpPr>
            <p:nvPr/>
          </p:nvSpPr>
          <p:spPr bwMode="auto">
            <a:xfrm>
              <a:off x="1793" y="10337"/>
              <a:ext cx="8306" cy="2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03" name="Text Box 7"/>
            <p:cNvSpPr txBox="1">
              <a:spLocks noChangeArrowheads="1"/>
            </p:cNvSpPr>
            <p:nvPr/>
          </p:nvSpPr>
          <p:spPr bwMode="auto">
            <a:xfrm>
              <a:off x="1950" y="11445"/>
              <a:ext cx="1994" cy="56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en-US" sz="1600" b="1"/>
                <a:t>Code</a:t>
              </a:r>
            </a:p>
          </p:txBody>
        </p:sp>
        <p:sp>
          <p:nvSpPr>
            <p:cNvPr id="29704" name="Text Box 8"/>
            <p:cNvSpPr txBox="1">
              <a:spLocks noChangeArrowheads="1"/>
            </p:cNvSpPr>
            <p:nvPr/>
          </p:nvSpPr>
          <p:spPr bwMode="auto">
            <a:xfrm>
              <a:off x="3929" y="11445"/>
              <a:ext cx="1995" cy="56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rtl="0"/>
              <a:r>
                <a:rPr lang="en-US" altLang="en-US" sz="1600" b="1"/>
                <a:t>Identifier</a:t>
              </a:r>
              <a:endParaRPr lang="en-US" altLang="en-US" sz="1600"/>
            </a:p>
          </p:txBody>
        </p:sp>
        <p:sp>
          <p:nvSpPr>
            <p:cNvPr id="29705" name="Text Box 9"/>
            <p:cNvSpPr txBox="1">
              <a:spLocks noChangeArrowheads="1"/>
            </p:cNvSpPr>
            <p:nvPr/>
          </p:nvSpPr>
          <p:spPr bwMode="auto">
            <a:xfrm>
              <a:off x="5924" y="11445"/>
              <a:ext cx="3990" cy="56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rtl="0"/>
              <a:r>
                <a:rPr lang="en-US" altLang="en-US" sz="1600" b="1"/>
                <a:t>Length</a:t>
              </a:r>
            </a:p>
          </p:txBody>
        </p:sp>
        <p:sp>
          <p:nvSpPr>
            <p:cNvPr id="29706" name="Line 10"/>
            <p:cNvSpPr>
              <a:spLocks noChangeShapeType="1"/>
            </p:cNvSpPr>
            <p:nvPr/>
          </p:nvSpPr>
          <p:spPr bwMode="auto">
            <a:xfrm>
              <a:off x="1950" y="11205"/>
              <a:ext cx="7949" cy="1"/>
            </a:xfrm>
            <a:prstGeom prst="line">
              <a:avLst/>
            </a:prstGeom>
            <a:noFill/>
            <a:ln w="9525">
              <a:solidFill>
                <a:srgbClr val="00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9707" name="Group 11"/>
            <p:cNvGrpSpPr>
              <a:grpSpLocks/>
            </p:cNvGrpSpPr>
            <p:nvPr/>
          </p:nvGrpSpPr>
          <p:grpSpPr bwMode="auto">
            <a:xfrm>
              <a:off x="1972" y="10461"/>
              <a:ext cx="7958" cy="669"/>
              <a:chOff x="1972" y="10446"/>
              <a:chExt cx="7958" cy="669"/>
            </a:xfrm>
          </p:grpSpPr>
          <p:sp>
            <p:nvSpPr>
              <p:cNvPr id="29708" name="Text Box 12"/>
              <p:cNvSpPr txBox="1">
                <a:spLocks noChangeArrowheads="1"/>
              </p:cNvSpPr>
              <p:nvPr/>
            </p:nvSpPr>
            <p:spPr bwMode="auto">
              <a:xfrm>
                <a:off x="1980" y="10680"/>
                <a:ext cx="79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sz="1200" b="1">
                    <a:latin typeface="Times New Roman" panose="02020603050405020304" pitchFamily="18" charset="0"/>
                    <a:cs typeface="David" pitchFamily="10" charset="0"/>
                  </a:rPr>
                  <a:t>0  1  2  3  4  5  6  7  8  9  0  1  2  3  4  5  6  7  8  9  0  1  2  3  4  5  6  7  8  9  0  1</a:t>
                </a:r>
                <a:endParaRPr lang="en-US" altLang="en-US"/>
              </a:p>
            </p:txBody>
          </p:sp>
          <p:sp>
            <p:nvSpPr>
              <p:cNvPr id="29709" name="Text Box 13"/>
              <p:cNvSpPr txBox="1">
                <a:spLocks noChangeArrowheads="1"/>
              </p:cNvSpPr>
              <p:nvPr/>
            </p:nvSpPr>
            <p:spPr bwMode="auto">
              <a:xfrm>
                <a:off x="1972" y="10446"/>
                <a:ext cx="7950"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r>
                  <a:rPr lang="en-US" altLang="en-US" sz="1200" b="1">
                    <a:latin typeface="Times New Roman" panose="02020603050405020304" pitchFamily="18" charset="0"/>
                    <a:cs typeface="David" pitchFamily="10" charset="0"/>
                  </a:rPr>
                  <a:t>0                                      1                                      2                                      3</a:t>
                </a:r>
                <a:endParaRPr lang="en-US" altLang="en-US"/>
              </a:p>
            </p:txBody>
          </p:sp>
        </p:grpSp>
        <p:sp>
          <p:nvSpPr>
            <p:cNvPr id="29710" name="Text Box 14"/>
            <p:cNvSpPr txBox="1">
              <a:spLocks noChangeArrowheads="1"/>
            </p:cNvSpPr>
            <p:nvPr/>
          </p:nvSpPr>
          <p:spPr bwMode="auto">
            <a:xfrm>
              <a:off x="3945" y="12030"/>
              <a:ext cx="1979"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en-US" sz="1600" b="1"/>
                <a:t>Type</a:t>
              </a:r>
              <a:r>
                <a:rPr lang="en-US" altLang="en-US" sz="1400" b="1"/>
                <a:t> </a:t>
              </a:r>
              <a:r>
                <a:rPr lang="en-US" altLang="en-US" sz="1600" b="1"/>
                <a:t>Data</a:t>
              </a:r>
              <a:r>
                <a:rPr lang="en-US" altLang="en-US" sz="1400" b="1"/>
                <a:t> .</a:t>
              </a:r>
            </a:p>
          </p:txBody>
        </p:sp>
        <p:sp>
          <p:nvSpPr>
            <p:cNvPr id="29711" name="Line 15"/>
            <p:cNvSpPr>
              <a:spLocks noChangeShapeType="1"/>
            </p:cNvSpPr>
            <p:nvPr/>
          </p:nvSpPr>
          <p:spPr bwMode="auto">
            <a:xfrm>
              <a:off x="3918" y="12000"/>
              <a:ext cx="1" cy="57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2" name="Line 16"/>
            <p:cNvSpPr>
              <a:spLocks noChangeShapeType="1"/>
            </p:cNvSpPr>
            <p:nvPr/>
          </p:nvSpPr>
          <p:spPr bwMode="auto">
            <a:xfrm flipH="1">
              <a:off x="3903" y="12570"/>
              <a:ext cx="1755" cy="1"/>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713" name="Text Box 17"/>
            <p:cNvSpPr txBox="1">
              <a:spLocks noChangeArrowheads="1"/>
            </p:cNvSpPr>
            <p:nvPr/>
          </p:nvSpPr>
          <p:spPr bwMode="auto">
            <a:xfrm>
              <a:off x="1935" y="12000"/>
              <a:ext cx="1994" cy="569"/>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pPr algn="ctr"/>
              <a:r>
                <a:rPr lang="en-US" altLang="en-US" sz="1600" b="1"/>
                <a:t>Type</a:t>
              </a:r>
            </a:p>
          </p:txBody>
        </p:sp>
      </p:grpSp>
      <p:grpSp>
        <p:nvGrpSpPr>
          <p:cNvPr id="29719" name="Group 23"/>
          <p:cNvGrpSpPr>
            <a:grpSpLocks/>
          </p:cNvGrpSpPr>
          <p:nvPr/>
        </p:nvGrpSpPr>
        <p:grpSpPr bwMode="auto">
          <a:xfrm>
            <a:off x="573088" y="4471989"/>
            <a:ext cx="2225675" cy="2386013"/>
            <a:chOff x="361" y="2649"/>
            <a:chExt cx="1402" cy="1503"/>
          </a:xfrm>
        </p:grpSpPr>
        <p:sp>
          <p:nvSpPr>
            <p:cNvPr id="29715" name="Line 19"/>
            <p:cNvSpPr>
              <a:spLocks noChangeShapeType="1"/>
            </p:cNvSpPr>
            <p:nvPr/>
          </p:nvSpPr>
          <p:spPr bwMode="auto">
            <a:xfrm flipH="1">
              <a:off x="1187" y="2649"/>
              <a:ext cx="133" cy="359"/>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6" name="Text Box 20"/>
            <p:cNvSpPr txBox="1">
              <a:spLocks noChangeArrowheads="1"/>
            </p:cNvSpPr>
            <p:nvPr/>
          </p:nvSpPr>
          <p:spPr bwMode="auto">
            <a:xfrm>
              <a:off x="361" y="3028"/>
              <a:ext cx="1402" cy="1124"/>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l" rtl="0">
                <a:spcBef>
                  <a:spcPct val="50000"/>
                </a:spcBef>
              </a:pPr>
              <a:r>
                <a:rPr lang="en-US" altLang="en-US" b="1"/>
                <a:t>Type</a:t>
              </a:r>
              <a:r>
                <a:rPr lang="en-US" altLang="en-US"/>
                <a:t>: 1 byte,</a:t>
              </a:r>
            </a:p>
            <a:p>
              <a:pPr algn="l" rtl="0">
                <a:spcBef>
                  <a:spcPct val="50000"/>
                </a:spcBef>
              </a:pPr>
              <a:r>
                <a:rPr lang="en-US" altLang="en-US"/>
                <a:t>The type of authentication protocol used</a:t>
              </a:r>
            </a:p>
          </p:txBody>
        </p:sp>
      </p:grpSp>
      <p:grpSp>
        <p:nvGrpSpPr>
          <p:cNvPr id="29720" name="Group 24"/>
          <p:cNvGrpSpPr>
            <a:grpSpLocks/>
          </p:cNvGrpSpPr>
          <p:nvPr/>
        </p:nvGrpSpPr>
        <p:grpSpPr bwMode="auto">
          <a:xfrm>
            <a:off x="3695701" y="4395787"/>
            <a:ext cx="2757488" cy="2508249"/>
            <a:chOff x="2328" y="2601"/>
            <a:chExt cx="1737" cy="1580"/>
          </a:xfrm>
        </p:grpSpPr>
        <p:sp>
          <p:nvSpPr>
            <p:cNvPr id="29717" name="Line 21"/>
            <p:cNvSpPr>
              <a:spLocks noChangeShapeType="1"/>
            </p:cNvSpPr>
            <p:nvPr/>
          </p:nvSpPr>
          <p:spPr bwMode="auto">
            <a:xfrm>
              <a:off x="2328" y="2601"/>
              <a:ext cx="791" cy="455"/>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8" name="Text Box 22"/>
            <p:cNvSpPr txBox="1">
              <a:spLocks noChangeArrowheads="1"/>
            </p:cNvSpPr>
            <p:nvPr/>
          </p:nvSpPr>
          <p:spPr bwMode="auto">
            <a:xfrm>
              <a:off x="2377" y="3076"/>
              <a:ext cx="1688" cy="1105"/>
            </a:xfrm>
            <a:prstGeom prst="rect">
              <a:avLst/>
            </a:prstGeom>
            <a:ln>
              <a:headEnd/>
              <a:tailEnd/>
            </a:ln>
          </p:spPr>
          <p:style>
            <a:lnRef idx="1">
              <a:schemeClr val="dk1"/>
            </a:lnRef>
            <a:fillRef idx="2">
              <a:schemeClr val="dk1"/>
            </a:fillRef>
            <a:effectRef idx="1">
              <a:schemeClr val="dk1"/>
            </a:effectRef>
            <a:fontRef idx="minor">
              <a:schemeClr val="dk1"/>
            </a:fontRef>
          </p:style>
          <p:txBody>
            <a:bodyPr wrap="square">
              <a:spAutoFit/>
            </a:bodyPr>
            <a:lstStyle/>
            <a:p>
              <a:pPr algn="l" rtl="0">
                <a:spcBef>
                  <a:spcPct val="50000"/>
                </a:spcBef>
              </a:pPr>
              <a:r>
                <a:rPr lang="en-US" altLang="en-US" dirty="0"/>
                <a:t>Data: any size,</a:t>
              </a:r>
            </a:p>
            <a:p>
              <a:pPr algn="l" rtl="0">
                <a:spcBef>
                  <a:spcPct val="50000"/>
                </a:spcBef>
              </a:pPr>
              <a:r>
                <a:rPr lang="en-US" altLang="en-US" dirty="0"/>
                <a:t>Data used for the authentication process</a:t>
              </a:r>
            </a:p>
          </p:txBody>
        </p:sp>
      </p:grpSp>
    </p:spTree>
    <p:extLst>
      <p:ext uri="{BB962C8B-B14F-4D97-AF65-F5344CB8AC3E}">
        <p14:creationId xmlns:p14="http://schemas.microsoft.com/office/powerpoint/2010/main" val="1930900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9719"/>
                                        </p:tgtEl>
                                        <p:attrNameLst>
                                          <p:attrName>style.visibility</p:attrName>
                                        </p:attrNameLst>
                                      </p:cBhvr>
                                      <p:to>
                                        <p:strVal val="visible"/>
                                      </p:to>
                                    </p:set>
                                    <p:animEffect transition="in" filter="wipe(up)">
                                      <p:cBhvr>
                                        <p:cTn id="7" dur="500"/>
                                        <p:tgtEl>
                                          <p:spTgt spid="297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9720"/>
                                        </p:tgtEl>
                                        <p:attrNameLst>
                                          <p:attrName>style.visibility</p:attrName>
                                        </p:attrNameLst>
                                      </p:cBhvr>
                                      <p:to>
                                        <p:strVal val="visible"/>
                                      </p:to>
                                    </p:set>
                                    <p:animEffect transition="in" filter="wipe(up)">
                                      <p:cBhvr>
                                        <p:cTn id="12" dur="500"/>
                                        <p:tgtEl>
                                          <p:spTgt spid="29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Grp="1" noChangeArrowheads="1"/>
          </p:cNvSpPr>
          <p:nvPr>
            <p:ph type="title"/>
          </p:nvPr>
        </p:nvSpPr>
        <p:spPr>
          <a:xfrm>
            <a:off x="747712" y="807649"/>
            <a:ext cx="8229600" cy="696297"/>
          </a:xfrm>
        </p:spPr>
        <p:txBody>
          <a:bodyPr/>
          <a:lstStyle/>
          <a:p>
            <a:r>
              <a:rPr lang="en-US" altLang="en-US" dirty="0"/>
              <a:t>EAP messages 3 </a:t>
            </a:r>
          </a:p>
        </p:txBody>
      </p:sp>
      <p:sp>
        <p:nvSpPr>
          <p:cNvPr id="28675" name="Text Box 1027"/>
          <p:cNvSpPr txBox="1">
            <a:spLocks noChangeArrowheads="1"/>
          </p:cNvSpPr>
          <p:nvPr/>
        </p:nvSpPr>
        <p:spPr bwMode="auto">
          <a:xfrm>
            <a:off x="533400" y="1752600"/>
            <a:ext cx="525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rtl="0">
              <a:spcBef>
                <a:spcPct val="50000"/>
              </a:spcBef>
              <a:buFontTx/>
              <a:buChar char="•"/>
            </a:pPr>
            <a:endParaRPr lang="en-US" altLang="en-US"/>
          </a:p>
        </p:txBody>
      </p:sp>
      <p:sp>
        <p:nvSpPr>
          <p:cNvPr id="28676" name="Rectangle 1028"/>
          <p:cNvSpPr>
            <a:spLocks noGrp="1" noChangeArrowheads="1"/>
          </p:cNvSpPr>
          <p:nvPr>
            <p:ph type="body" idx="1"/>
          </p:nvPr>
        </p:nvSpPr>
        <p:spPr>
          <a:xfrm>
            <a:off x="533400" y="1744987"/>
            <a:ext cx="8443912" cy="5195434"/>
          </a:xfrm>
          <a:noFill/>
          <a:ln/>
        </p:spPr>
        <p:txBody>
          <a:bodyPr/>
          <a:lstStyle/>
          <a:p>
            <a:pPr algn="l" rtl="0"/>
            <a:r>
              <a:rPr lang="en-US" altLang="en-US" sz="3200" b="1" dirty="0"/>
              <a:t>EAP Success messages are EAP messages with code 3 and no data.</a:t>
            </a:r>
          </a:p>
          <a:p>
            <a:pPr algn="l" rtl="0"/>
            <a:r>
              <a:rPr lang="en-US" altLang="en-US" sz="3200" b="1" dirty="0"/>
              <a:t>A success message means that the authentication concluded successfully.</a:t>
            </a:r>
          </a:p>
          <a:p>
            <a:pPr algn="l" rtl="0"/>
            <a:r>
              <a:rPr lang="en-US" altLang="en-US" sz="3200" b="1" dirty="0"/>
              <a:t>EAP failure messages are EAP messages with code 4 and no data.</a:t>
            </a:r>
          </a:p>
          <a:p>
            <a:pPr algn="l" rtl="0"/>
            <a:r>
              <a:rPr lang="en-US" altLang="en-US" sz="3200" b="1" dirty="0"/>
              <a:t>A Failure message means that the authentication has failed.</a:t>
            </a:r>
          </a:p>
        </p:txBody>
      </p:sp>
    </p:spTree>
    <p:extLst>
      <p:ext uri="{BB962C8B-B14F-4D97-AF65-F5344CB8AC3E}">
        <p14:creationId xmlns:p14="http://schemas.microsoft.com/office/powerpoint/2010/main" val="22666440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40526" y="274320"/>
            <a:ext cx="8229600" cy="1143000"/>
          </a:xfrm>
        </p:spPr>
        <p:txBody>
          <a:bodyPr/>
          <a:lstStyle/>
          <a:p>
            <a:pPr eaLnBrk="1" hangingPunct="1"/>
            <a:r>
              <a:rPr lang="en-US" altLang="en-US" sz="3600" dirty="0" smtClean="0"/>
              <a:t>The authentication sequence</a:t>
            </a:r>
          </a:p>
        </p:txBody>
      </p:sp>
      <p:sp>
        <p:nvSpPr>
          <p:cNvPr id="11267" name="Rectangle 3"/>
          <p:cNvSpPr>
            <a:spLocks noGrp="1" noChangeArrowheads="1"/>
          </p:cNvSpPr>
          <p:nvPr>
            <p:ph type="body" idx="1"/>
          </p:nvPr>
        </p:nvSpPr>
        <p:spPr>
          <a:xfrm>
            <a:off x="473825" y="1633451"/>
            <a:ext cx="8229600" cy="4730750"/>
          </a:xfrm>
        </p:spPr>
        <p:txBody>
          <a:bodyPr/>
          <a:lstStyle/>
          <a:p>
            <a:pPr algn="l" rtl="0" eaLnBrk="1" hangingPunct="1">
              <a:lnSpc>
                <a:spcPct val="90000"/>
              </a:lnSpc>
            </a:pPr>
            <a:r>
              <a:rPr lang="en-US" altLang="en-US" sz="2400" dirty="0" smtClean="0"/>
              <a:t>The Authenticator sends the peer an Identity request.</a:t>
            </a:r>
          </a:p>
          <a:p>
            <a:pPr algn="l" rtl="0" eaLnBrk="1" hangingPunct="1">
              <a:lnSpc>
                <a:spcPct val="90000"/>
              </a:lnSpc>
            </a:pPr>
            <a:r>
              <a:rPr lang="en-US" altLang="en-US" sz="2400" dirty="0" smtClean="0"/>
              <a:t>The Peer sends a response to the identity request identifying himself, pass through the authenticator to authentication server.</a:t>
            </a:r>
          </a:p>
          <a:p>
            <a:pPr algn="l" rtl="0" eaLnBrk="1" hangingPunct="1">
              <a:lnSpc>
                <a:spcPct val="90000"/>
              </a:lnSpc>
            </a:pPr>
            <a:r>
              <a:rPr lang="en-US" altLang="en-US" sz="2400" dirty="0" smtClean="0"/>
              <a:t>The Authentication server sends a request with a type according to which authentication method he wants to use and the data needed for the authentication.</a:t>
            </a:r>
          </a:p>
          <a:p>
            <a:pPr algn="l" rtl="0" eaLnBrk="1" hangingPunct="1">
              <a:lnSpc>
                <a:spcPct val="90000"/>
              </a:lnSpc>
            </a:pPr>
            <a:r>
              <a:rPr lang="en-US" altLang="en-US" sz="2400" dirty="0" smtClean="0"/>
              <a:t>The Peer sends back a response of the same type or of type </a:t>
            </a:r>
            <a:r>
              <a:rPr lang="en-US" altLang="en-US" sz="2400" dirty="0" err="1" smtClean="0"/>
              <a:t>Nak</a:t>
            </a:r>
            <a:r>
              <a:rPr lang="en-US" altLang="en-US" sz="2400" dirty="0" smtClean="0"/>
              <a:t> (-</a:t>
            </a:r>
            <a:r>
              <a:rPr lang="en-US" altLang="en-US" sz="2400" dirty="0" err="1" smtClean="0"/>
              <a:t>ve</a:t>
            </a:r>
            <a:r>
              <a:rPr lang="en-US" altLang="en-US" sz="2400" dirty="0" smtClean="0"/>
              <a:t> </a:t>
            </a:r>
            <a:r>
              <a:rPr lang="en-US" altLang="en-US" sz="2400" dirty="0" err="1" smtClean="0"/>
              <a:t>ack</a:t>
            </a:r>
            <a:r>
              <a:rPr lang="en-US" altLang="en-US" sz="2400" dirty="0" smtClean="0"/>
              <a:t>) signifying he refuses to use the requested authentication method.</a:t>
            </a:r>
          </a:p>
        </p:txBody>
      </p:sp>
    </p:spTree>
    <p:extLst>
      <p:ext uri="{BB962C8B-B14F-4D97-AF65-F5344CB8AC3E}">
        <p14:creationId xmlns:p14="http://schemas.microsoft.com/office/powerpoint/2010/main" val="3209739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wipe(left)">
                                      <p:cBhvr>
                                        <p:cTn id="7" dur="500"/>
                                        <p:tgtEl>
                                          <p:spTgt spid="1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wipe(left)">
                                      <p:cBhvr>
                                        <p:cTn id="12" dur="500"/>
                                        <p:tgtEl>
                                          <p:spTgt spid="11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wipe(left)">
                                      <p:cBhvr>
                                        <p:cTn id="17" dur="500"/>
                                        <p:tgtEl>
                                          <p:spTgt spid="112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67">
                                            <p:txEl>
                                              <p:pRg st="3" end="3"/>
                                            </p:txEl>
                                          </p:spTgt>
                                        </p:tgtEl>
                                        <p:attrNameLst>
                                          <p:attrName>style.visibility</p:attrName>
                                        </p:attrNameLst>
                                      </p:cBhvr>
                                      <p:to>
                                        <p:strVal val="visible"/>
                                      </p:to>
                                    </p:set>
                                    <p:animEffect transition="in" filter="wipe(left)">
                                      <p:cBhvr>
                                        <p:cTn id="22"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57399" y="840999"/>
            <a:ext cx="8229600" cy="759201"/>
          </a:xfrm>
        </p:spPr>
        <p:txBody>
          <a:bodyPr/>
          <a:lstStyle/>
          <a:p>
            <a:pPr eaLnBrk="1" hangingPunct="1"/>
            <a:r>
              <a:rPr lang="en-US" altLang="en-US" sz="3600" dirty="0" smtClean="0"/>
              <a:t>The authentication sequence</a:t>
            </a:r>
          </a:p>
        </p:txBody>
      </p:sp>
      <p:sp>
        <p:nvSpPr>
          <p:cNvPr id="31747" name="Rectangle 3"/>
          <p:cNvSpPr>
            <a:spLocks noGrp="1" noChangeArrowheads="1"/>
          </p:cNvSpPr>
          <p:nvPr>
            <p:ph type="body" idx="1"/>
          </p:nvPr>
        </p:nvSpPr>
        <p:spPr>
          <a:xfrm>
            <a:off x="457200" y="1600200"/>
            <a:ext cx="8229600" cy="4716463"/>
          </a:xfrm>
        </p:spPr>
        <p:txBody>
          <a:bodyPr/>
          <a:lstStyle/>
          <a:p>
            <a:pPr algn="l" rtl="0" eaLnBrk="1" hangingPunct="1"/>
            <a:r>
              <a:rPr lang="en-US" altLang="en-US" dirty="0" smtClean="0"/>
              <a:t>The Authentication server may at this point send another request (to repeat the process) or a success/failure message.</a:t>
            </a:r>
          </a:p>
          <a:p>
            <a:pPr algn="l" rtl="0" eaLnBrk="1" hangingPunct="1"/>
            <a:r>
              <a:rPr lang="en-US" altLang="en-US" dirty="0" smtClean="0"/>
              <a:t>If the authentication was successful and mutual authentication is required ,the sides change roles and the authentication is repeated in the other direction.</a:t>
            </a:r>
          </a:p>
        </p:txBody>
      </p:sp>
    </p:spTree>
    <p:extLst>
      <p:ext uri="{BB962C8B-B14F-4D97-AF65-F5344CB8AC3E}">
        <p14:creationId xmlns:p14="http://schemas.microsoft.com/office/powerpoint/2010/main" val="16865915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wipe(left)">
                                      <p:cBhvr>
                                        <p:cTn id="7" dur="500"/>
                                        <p:tgtEl>
                                          <p:spTgt spid="317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wipe(left)">
                                      <p:cBhvr>
                                        <p:cTn id="12" dur="500"/>
                                        <p:tgtEl>
                                          <p:spTgt spid="317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770913"/>
            <a:ext cx="2550044" cy="905625"/>
          </a:xfrm>
          <a:prstGeom prst="rect">
            <a:avLst/>
          </a:prstGeom>
        </p:spPr>
      </p:pic>
      <p:pic>
        <p:nvPicPr>
          <p:cNvPr id="5" name="Picture 4"/>
          <p:cNvPicPr>
            <a:picLocks noChangeAspect="1"/>
          </p:cNvPicPr>
          <p:nvPr/>
        </p:nvPicPr>
        <p:blipFill>
          <a:blip r:embed="rId4"/>
          <a:stretch>
            <a:fillRect/>
          </a:stretch>
        </p:blipFill>
        <p:spPr>
          <a:xfrm>
            <a:off x="2749259" y="288718"/>
            <a:ext cx="6526384" cy="6253126"/>
          </a:xfrm>
          <a:prstGeom prst="rect">
            <a:avLst/>
          </a:prstGeom>
        </p:spPr>
      </p:pic>
      <p:grpSp>
        <p:nvGrpSpPr>
          <p:cNvPr id="4" name="Group 37"/>
          <p:cNvGrpSpPr>
            <a:grpSpLocks/>
          </p:cNvGrpSpPr>
          <p:nvPr/>
        </p:nvGrpSpPr>
        <p:grpSpPr bwMode="auto">
          <a:xfrm>
            <a:off x="199103" y="3676538"/>
            <a:ext cx="2976359" cy="1992742"/>
            <a:chOff x="84" y="1559"/>
            <a:chExt cx="1571" cy="420"/>
          </a:xfrm>
        </p:grpSpPr>
        <p:sp>
          <p:nvSpPr>
            <p:cNvPr id="6" name="AutoShape 12"/>
            <p:cNvSpPr>
              <a:spLocks/>
            </p:cNvSpPr>
            <p:nvPr/>
          </p:nvSpPr>
          <p:spPr bwMode="auto">
            <a:xfrm>
              <a:off x="1472" y="1559"/>
              <a:ext cx="183" cy="420"/>
            </a:xfrm>
            <a:prstGeom prst="leftBrace">
              <a:avLst>
                <a:gd name="adj1" fmla="val 19126"/>
                <a:gd name="adj2" fmla="val 47528"/>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7" name="Text Box 13"/>
            <p:cNvSpPr txBox="1">
              <a:spLocks noChangeArrowheads="1"/>
            </p:cNvSpPr>
            <p:nvPr/>
          </p:nvSpPr>
          <p:spPr bwMode="auto">
            <a:xfrm>
              <a:off x="84" y="1702"/>
              <a:ext cx="1388" cy="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rtl="1">
                <a:defRPr>
                  <a:solidFill>
                    <a:schemeClr val="tx1"/>
                  </a:solidFill>
                  <a:latin typeface="Arial" panose="020B0604020202020204" pitchFamily="34" charset="0"/>
                  <a:cs typeface="Arial" panose="020B0604020202020204" pitchFamily="34" charset="0"/>
                </a:defRPr>
              </a:lvl1pPr>
              <a:lvl2pPr marL="742950" indent="-285750" algn="r" rtl="1">
                <a:defRPr>
                  <a:solidFill>
                    <a:schemeClr val="tx1"/>
                  </a:solidFill>
                  <a:latin typeface="Arial" panose="020B0604020202020204" pitchFamily="34" charset="0"/>
                  <a:cs typeface="Arial" panose="020B0604020202020204" pitchFamily="34" charset="0"/>
                </a:defRPr>
              </a:lvl2pPr>
              <a:lvl3pPr marL="1143000" indent="-228600" algn="r" rtl="1">
                <a:defRPr>
                  <a:solidFill>
                    <a:schemeClr val="tx1"/>
                  </a:solidFill>
                  <a:latin typeface="Arial" panose="020B0604020202020204" pitchFamily="34" charset="0"/>
                  <a:cs typeface="Arial" panose="020B0604020202020204" pitchFamily="34" charset="0"/>
                </a:defRPr>
              </a:lvl3pPr>
              <a:lvl4pPr marL="1600200" indent="-228600" algn="r" rtl="1">
                <a:defRPr>
                  <a:solidFill>
                    <a:schemeClr val="tx1"/>
                  </a:solidFill>
                  <a:latin typeface="Arial" panose="020B0604020202020204" pitchFamily="34" charset="0"/>
                  <a:cs typeface="Arial" panose="020B0604020202020204" pitchFamily="34" charset="0"/>
                </a:defRPr>
              </a:lvl4pPr>
              <a:lvl5pPr marL="2057400" indent="-228600" algn="r" rtl="1">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l" rtl="0" eaLnBrk="1" hangingPunct="1"/>
              <a:r>
                <a:rPr lang="en-US" altLang="en-US" sz="1600" b="1" dirty="0"/>
                <a:t>Repeated as many times as needed</a:t>
              </a:r>
              <a:r>
                <a:rPr lang="en-US" altLang="en-US" sz="1600" dirty="0"/>
                <a:t> </a:t>
              </a:r>
            </a:p>
          </p:txBody>
        </p:sp>
      </p:grpSp>
    </p:spTree>
    <p:extLst>
      <p:ext uri="{BB962C8B-B14F-4D97-AF65-F5344CB8AC3E}">
        <p14:creationId xmlns:p14="http://schemas.microsoft.com/office/powerpoint/2010/main" val="380316835"/>
      </p:ext>
    </p:extLst>
  </p:cSld>
  <p:clrMapOvr>
    <a:masterClrMapping/>
  </p:clrMapOvr>
  <p:transition spd="med">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38" y="853439"/>
            <a:ext cx="8424862" cy="727393"/>
          </a:xfrm>
        </p:spPr>
        <p:txBody>
          <a:bodyPr/>
          <a:lstStyle/>
          <a:p>
            <a:r>
              <a:rPr lang="en-US" b="0" dirty="0"/>
              <a:t/>
            </a:r>
            <a:br>
              <a:rPr lang="en-US" b="0" dirty="0"/>
            </a:br>
            <a:r>
              <a:rPr lang="en-US" b="0" dirty="0"/>
              <a:t>IEEE 802.1X Port-Based NAC </a:t>
            </a:r>
            <a:endParaRPr lang="en-US" dirty="0"/>
          </a:p>
        </p:txBody>
      </p:sp>
      <p:pic>
        <p:nvPicPr>
          <p:cNvPr id="5" name="Picture 4"/>
          <p:cNvPicPr>
            <a:picLocks noChangeAspect="1"/>
          </p:cNvPicPr>
          <p:nvPr/>
        </p:nvPicPr>
        <p:blipFill>
          <a:blip r:embed="rId2"/>
          <a:stretch>
            <a:fillRect/>
          </a:stretch>
        </p:blipFill>
        <p:spPr>
          <a:xfrm>
            <a:off x="414338" y="1760028"/>
            <a:ext cx="7952680" cy="4679063"/>
          </a:xfrm>
          <a:prstGeom prst="rect">
            <a:avLst/>
          </a:prstGeom>
        </p:spPr>
      </p:pic>
    </p:spTree>
    <p:extLst>
      <p:ext uri="{BB962C8B-B14F-4D97-AF65-F5344CB8AC3E}">
        <p14:creationId xmlns:p14="http://schemas.microsoft.com/office/powerpoint/2010/main" val="15194826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335280" y="263919"/>
            <a:ext cx="5105400" cy="6450599"/>
          </a:xfrm>
          <a:prstGeom prst="rect">
            <a:avLst/>
          </a:prstGeom>
          <a:solidFill>
            <a:schemeClr val="tx1"/>
          </a:solidFill>
        </p:spPr>
      </p:pic>
      <p:sp>
        <p:nvSpPr>
          <p:cNvPr id="12" name="TextBox 11"/>
          <p:cNvSpPr txBox="1"/>
          <p:nvPr/>
        </p:nvSpPr>
        <p:spPr>
          <a:xfrm>
            <a:off x="5562601" y="1524000"/>
            <a:ext cx="3581399" cy="646331"/>
          </a:xfrm>
          <a:prstGeom prst="rect">
            <a:avLst/>
          </a:prstGeom>
          <a:noFill/>
        </p:spPr>
        <p:txBody>
          <a:bodyPr wrap="square" rtlCol="0">
            <a:spAutoFit/>
          </a:bodyPr>
          <a:lstStyle/>
          <a:p>
            <a:pPr algn="ctr"/>
            <a:r>
              <a:rPr lang="en-US" sz="3600" dirty="0">
                <a:latin typeface="+mn-lt"/>
              </a:rPr>
              <a:t>Table 5.1 </a:t>
            </a:r>
          </a:p>
        </p:txBody>
      </p:sp>
      <p:sp>
        <p:nvSpPr>
          <p:cNvPr id="13" name="TextBox 12"/>
          <p:cNvSpPr txBox="1"/>
          <p:nvPr/>
        </p:nvSpPr>
        <p:spPr>
          <a:xfrm>
            <a:off x="5562601" y="2819401"/>
            <a:ext cx="3581400" cy="1754327"/>
          </a:xfrm>
          <a:prstGeom prst="rect">
            <a:avLst/>
          </a:prstGeom>
          <a:noFill/>
        </p:spPr>
        <p:txBody>
          <a:bodyPr wrap="square" rtlCol="0">
            <a:spAutoFit/>
          </a:bodyPr>
          <a:lstStyle/>
          <a:p>
            <a:pPr algn="ctr"/>
            <a:r>
              <a:rPr lang="en-US" sz="3600" dirty="0">
                <a:latin typeface="+mn-lt"/>
              </a:rPr>
              <a:t>Terminology Related to </a:t>
            </a:r>
          </a:p>
          <a:p>
            <a:pPr algn="ctr"/>
            <a:r>
              <a:rPr lang="en-US" sz="3600" dirty="0">
                <a:latin typeface="+mn-lt"/>
              </a:rPr>
              <a:t>IEEE 802.1X </a:t>
            </a:r>
          </a:p>
        </p:txBody>
      </p:sp>
    </p:spTree>
    <p:extLst>
      <p:ext uri="{BB962C8B-B14F-4D97-AF65-F5344CB8AC3E}">
        <p14:creationId xmlns:p14="http://schemas.microsoft.com/office/powerpoint/2010/main" val="555212601"/>
      </p:ext>
    </p:extLst>
  </p:cSld>
  <p:clrMapOvr>
    <a:masterClrMapping/>
  </p:clrMapOvr>
  <p:transition spd="med">
    <p:wipe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41867" y="1"/>
            <a:ext cx="8602134" cy="6615227"/>
          </a:xfrm>
          <a:prstGeom prst="rect">
            <a:avLst/>
          </a:prstGeom>
        </p:spPr>
      </p:pic>
      <p:sp>
        <p:nvSpPr>
          <p:cNvPr id="10" name="Rectangle 9"/>
          <p:cNvSpPr/>
          <p:nvPr/>
        </p:nvSpPr>
        <p:spPr>
          <a:xfrm>
            <a:off x="0" y="3793067"/>
            <a:ext cx="4572000" cy="1477328"/>
          </a:xfrm>
          <a:prstGeom prst="rect">
            <a:avLst/>
          </a:prstGeom>
        </p:spPr>
        <p:txBody>
          <a:bodyPr>
            <a:spAutoFit/>
          </a:bodyPr>
          <a:lstStyle/>
          <a:p>
            <a:endParaRPr lang="en-US" sz="1800" dirty="0">
              <a:solidFill>
                <a:srgbClr val="000000"/>
              </a:solidFill>
              <a:latin typeface="Times New Roman" panose="02020603050405020304" pitchFamily="18" charset="0"/>
            </a:endParaRPr>
          </a:p>
          <a:p>
            <a:r>
              <a:rPr lang="en-US" b="1" dirty="0">
                <a:latin typeface="Times New Roman" panose="02020603050405020304" pitchFamily="18" charset="0"/>
              </a:rPr>
              <a:t>EAPOL packet format fields: </a:t>
            </a:r>
            <a:r>
              <a:rPr lang="en-US" dirty="0">
                <a:latin typeface="Times New Roman" panose="02020603050405020304" pitchFamily="18" charset="0"/>
              </a:rPr>
              <a:t>Protocol version, Packet type, Packet body length, Packet body </a:t>
            </a:r>
            <a:endParaRPr lang="en-US" dirty="0"/>
          </a:p>
        </p:txBody>
      </p:sp>
    </p:spTree>
    <p:extLst>
      <p:ext uri="{BB962C8B-B14F-4D97-AF65-F5344CB8AC3E}">
        <p14:creationId xmlns:p14="http://schemas.microsoft.com/office/powerpoint/2010/main" val="421547803"/>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5"/>
            <a:ext cx="8424862" cy="724958"/>
          </a:xfrm>
        </p:spPr>
        <p:txBody>
          <a:bodyPr/>
          <a:lstStyle/>
          <a:p>
            <a:r>
              <a:rPr lang="en-US" dirty="0"/>
              <a:t>EAPOL Packet format Fields</a:t>
            </a:r>
          </a:p>
        </p:txBody>
      </p:sp>
      <p:sp>
        <p:nvSpPr>
          <p:cNvPr id="3" name="Content Placeholder 2"/>
          <p:cNvSpPr>
            <a:spLocks noGrp="1"/>
          </p:cNvSpPr>
          <p:nvPr>
            <p:ph idx="1"/>
          </p:nvPr>
        </p:nvSpPr>
        <p:spPr>
          <a:xfrm>
            <a:off x="395288" y="1642533"/>
            <a:ext cx="8443912" cy="4032250"/>
          </a:xfrm>
        </p:spPr>
        <p:txBody>
          <a:bodyPr/>
          <a:lstStyle/>
          <a:p>
            <a:pPr marL="0" indent="0">
              <a:buNone/>
            </a:pPr>
            <a:r>
              <a:rPr lang="en-US" sz="2400" kern="1200" dirty="0">
                <a:latin typeface="Arial" charset="0"/>
                <a:ea typeface="ＭＳ Ｐゴシック" charset="-128"/>
                <a:cs typeface="ＭＳ Ｐゴシック" charset="-128"/>
              </a:rPr>
              <a:t>The EAPOL packet format includes the following fields:</a:t>
            </a:r>
          </a:p>
          <a:p>
            <a:endParaRPr lang="en-US" sz="2400" kern="1200" dirty="0">
              <a:latin typeface="Arial" charset="0"/>
              <a:ea typeface="ＭＳ Ｐゴシック" charset="-128"/>
              <a:cs typeface="ＭＳ Ｐゴシック" charset="-128"/>
            </a:endParaRPr>
          </a:p>
          <a:p>
            <a:r>
              <a:rPr lang="en-US" sz="2400" kern="1200" dirty="0">
                <a:latin typeface="Arial" charset="0"/>
                <a:ea typeface="ＭＳ Ｐゴシック" charset="-128"/>
                <a:cs typeface="ＭＳ Ｐゴシック" charset="-128"/>
              </a:rPr>
              <a:t>Protocol version:  version of EAPOL.</a:t>
            </a:r>
          </a:p>
          <a:p>
            <a:endParaRPr lang="en-US" sz="2400" kern="1200" dirty="0">
              <a:latin typeface="Arial" charset="0"/>
              <a:ea typeface="ＭＳ Ｐゴシック" charset="-128"/>
              <a:cs typeface="ＭＳ Ｐゴシック" charset="-128"/>
            </a:endParaRPr>
          </a:p>
          <a:p>
            <a:r>
              <a:rPr lang="en-US" sz="2400" kern="1200" dirty="0">
                <a:latin typeface="Arial" charset="0"/>
                <a:ea typeface="ＭＳ Ｐゴシック" charset="-128"/>
                <a:cs typeface="ＭＳ Ｐゴシック" charset="-128"/>
              </a:rPr>
              <a:t>Packet type:  indicates start, EAP, key, logoff, etc.</a:t>
            </a:r>
          </a:p>
          <a:p>
            <a:endParaRPr lang="en-US" sz="2400" kern="1200" dirty="0">
              <a:latin typeface="Arial" charset="0"/>
              <a:ea typeface="ＭＳ Ｐゴシック" charset="-128"/>
              <a:cs typeface="ＭＳ Ｐゴシック" charset="-128"/>
            </a:endParaRPr>
          </a:p>
          <a:p>
            <a:r>
              <a:rPr lang="en-US" sz="2400" kern="1200" dirty="0">
                <a:latin typeface="Arial" charset="0"/>
                <a:ea typeface="ＭＳ Ｐゴシック" charset="-128"/>
                <a:cs typeface="ＭＳ Ｐゴシック" charset="-128"/>
              </a:rPr>
              <a:t>Packet body length: If the packet includes a body, this field indicates the body length.</a:t>
            </a:r>
          </a:p>
          <a:p>
            <a:endParaRPr lang="en-US" sz="2400" kern="1200" dirty="0">
              <a:latin typeface="Arial" charset="0"/>
              <a:ea typeface="ＭＳ Ｐゴシック" charset="-128"/>
              <a:cs typeface="ＭＳ Ｐゴシック" charset="-128"/>
            </a:endParaRPr>
          </a:p>
          <a:p>
            <a:r>
              <a:rPr lang="en-US" sz="2400" kern="1200" dirty="0">
                <a:latin typeface="Arial" charset="0"/>
                <a:ea typeface="ＭＳ Ｐゴシック" charset="-128"/>
                <a:cs typeface="ＭＳ Ｐゴシック" charset="-128"/>
              </a:rPr>
              <a:t>Packet body: The payload for this EAPOL packet</a:t>
            </a:r>
          </a:p>
          <a:p>
            <a:endParaRPr lang="en-US" sz="2400" dirty="0"/>
          </a:p>
        </p:txBody>
      </p:sp>
    </p:spTree>
    <p:extLst>
      <p:ext uri="{BB962C8B-B14F-4D97-AF65-F5344CB8AC3E}">
        <p14:creationId xmlns:p14="http://schemas.microsoft.com/office/powerpoint/2010/main" val="40549096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Access Control (NAC)</a:t>
            </a:r>
          </a:p>
        </p:txBody>
      </p:sp>
      <p:sp>
        <p:nvSpPr>
          <p:cNvPr id="6" name="Content Placeholder 5"/>
          <p:cNvSpPr>
            <a:spLocks noGrp="1"/>
          </p:cNvSpPr>
          <p:nvPr>
            <p:ph idx="1"/>
          </p:nvPr>
        </p:nvSpPr>
        <p:spPr/>
        <p:txBody>
          <a:bodyPr/>
          <a:lstStyle/>
          <a:p>
            <a:r>
              <a:rPr lang="en-US" dirty="0">
                <a:solidFill>
                  <a:schemeClr val="tx2">
                    <a:lumMod val="10000"/>
                  </a:schemeClr>
                </a:solidFill>
              </a:rPr>
              <a:t>An umbrella term for managing access to a network</a:t>
            </a:r>
          </a:p>
          <a:p>
            <a:r>
              <a:rPr lang="en-US" dirty="0">
                <a:solidFill>
                  <a:schemeClr val="tx2">
                    <a:lumMod val="10000"/>
                  </a:schemeClr>
                </a:solidFill>
              </a:rPr>
              <a:t>Authenticates users logging into the network and determines what data they can access and actions they can perform</a:t>
            </a:r>
          </a:p>
          <a:p>
            <a:r>
              <a:rPr lang="en-US" dirty="0">
                <a:solidFill>
                  <a:schemeClr val="tx2">
                    <a:lumMod val="10000"/>
                  </a:schemeClr>
                </a:solidFill>
              </a:rPr>
              <a:t>Also examines the health of the user’s computer or mobile device</a:t>
            </a:r>
          </a:p>
        </p:txBody>
      </p:sp>
      <p:pic>
        <p:nvPicPr>
          <p:cNvPr id="5" name="Picture 4"/>
          <p:cNvPicPr>
            <a:picLocks noChangeAspect="1"/>
          </p:cNvPicPr>
          <p:nvPr/>
        </p:nvPicPr>
        <p:blipFill>
          <a:blip r:embed="rId3"/>
          <a:srcRect t="8571" b="5714"/>
          <a:stretch>
            <a:fillRect/>
          </a:stretch>
        </p:blipFill>
        <p:spPr>
          <a:xfrm>
            <a:off x="7162800" y="5257800"/>
            <a:ext cx="1905000" cy="1632876"/>
          </a:xfrm>
          <a:prstGeom prst="rect">
            <a:avLst/>
          </a:prstGeom>
          <a:noFill/>
          <a:effectLst>
            <a:softEdge rad="38100"/>
          </a:effectLst>
        </p:spPr>
      </p:pic>
    </p:spTree>
    <p:extLst>
      <p:ext uri="{BB962C8B-B14F-4D97-AF65-F5344CB8AC3E}">
        <p14:creationId xmlns:p14="http://schemas.microsoft.com/office/powerpoint/2010/main" val="4269519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522" name="Object 2"/>
          <p:cNvGraphicFramePr>
            <a:graphicFrameLocks noChangeAspect="1"/>
          </p:cNvGraphicFramePr>
          <p:nvPr>
            <p:extLst>
              <p:ext uri="{D42A27DB-BD31-4B8C-83A1-F6EECF244321}">
                <p14:modId xmlns:p14="http://schemas.microsoft.com/office/powerpoint/2010/main" val="1517816290"/>
              </p:ext>
            </p:extLst>
          </p:nvPr>
        </p:nvGraphicFramePr>
        <p:xfrm>
          <a:off x="304800" y="2362200"/>
          <a:ext cx="8584907" cy="3740151"/>
        </p:xfrm>
        <a:graphic>
          <a:graphicData uri="http://schemas.openxmlformats.org/presentationml/2006/ole">
            <mc:AlternateContent xmlns:mc="http://schemas.openxmlformats.org/markup-compatibility/2006">
              <mc:Choice xmlns:v="urn:schemas-microsoft-com:vml" Requires="v">
                <p:oleObj spid="_x0000_s1084" name="Document" r:id="rId4" imgW="5625893" imgH="2451010" progId="Word.Document.12">
                  <p:link updateAutomatic="1"/>
                </p:oleObj>
              </mc:Choice>
              <mc:Fallback>
                <p:oleObj name="Document" r:id="rId4" imgW="5625893" imgH="2451010"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362200"/>
                        <a:ext cx="8584907" cy="3740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itle 4"/>
          <p:cNvSpPr>
            <a:spLocks noGrp="1"/>
          </p:cNvSpPr>
          <p:nvPr>
            <p:ph type="title" idx="4294967295"/>
          </p:nvPr>
        </p:nvSpPr>
        <p:spPr>
          <a:xfrm>
            <a:off x="0" y="1015999"/>
            <a:ext cx="9144000" cy="777875"/>
          </a:xfrm>
        </p:spPr>
        <p:txBody>
          <a:bodyPr/>
          <a:lstStyle/>
          <a:p>
            <a:r>
              <a:rPr lang="en-US" sz="4400" dirty="0">
                <a:effectLst/>
                <a:latin typeface="+mn-lt"/>
                <a:cs typeface="Perpetua Titling MT (Headings)"/>
              </a:rPr>
              <a:t/>
            </a:r>
            <a:br>
              <a:rPr lang="en-US" sz="4400" dirty="0">
                <a:effectLst/>
                <a:latin typeface="+mn-lt"/>
                <a:cs typeface="Perpetua Titling MT (Headings)"/>
              </a:rPr>
            </a:br>
            <a:r>
              <a:rPr lang="en-US" sz="4400" dirty="0">
                <a:effectLst/>
                <a:latin typeface="+mn-lt"/>
                <a:cs typeface="Perpetua Titling MT (Headings)"/>
              </a:rPr>
              <a:t>Common EAPOL Frame Types</a:t>
            </a:r>
          </a:p>
        </p:txBody>
      </p:sp>
    </p:spTree>
    <p:extLst>
      <p:ext uri="{BB962C8B-B14F-4D97-AF65-F5344CB8AC3E}">
        <p14:creationId xmlns:p14="http://schemas.microsoft.com/office/powerpoint/2010/main" val="3495775648"/>
      </p:ext>
    </p:extLst>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10000" b="14545"/>
              <a:stretch>
                <a:fillRect/>
              </a:stretch>
            </p:blipFill>
          </mc:Choice>
          <mc:Fallback>
            <p:blipFill>
              <a:blip r:embed="rId4"/>
              <a:srcRect t="10000" b="14545"/>
              <a:stretch>
                <a:fillRect/>
              </a:stretch>
            </p:blipFill>
          </mc:Fallback>
        </mc:AlternateContent>
        <p:spPr>
          <a:xfrm>
            <a:off x="730629" y="309082"/>
            <a:ext cx="7515904" cy="6396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2722784"/>
      </p:ext>
    </p:extLst>
  </p:cSld>
  <p:clrMapOvr>
    <a:masterClrMapping/>
  </p:clrMapOvr>
  <p:transition spd="med">
    <p:pull dir="l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p:txBody>
          <a:bodyPr>
            <a:normAutofit fontScale="77500" lnSpcReduction="20000"/>
          </a:bodyPr>
          <a:lstStyle/>
          <a:p>
            <a:r>
              <a:rPr lang="en-US" dirty="0">
                <a:solidFill>
                  <a:schemeClr val="tx2">
                    <a:lumMod val="10000"/>
                  </a:schemeClr>
                </a:solidFill>
              </a:rPr>
              <a:t>NIST defines cloud computing, in NIST SP-800-145 (The NIST Definition of Cloud Computing ), as follows:</a:t>
            </a:r>
          </a:p>
          <a:p>
            <a:pPr>
              <a:buNone/>
            </a:pPr>
            <a:r>
              <a:rPr lang="en-US" dirty="0">
                <a:solidFill>
                  <a:schemeClr val="tx2">
                    <a:lumMod val="10000"/>
                  </a:schemeClr>
                </a:solidFill>
              </a:rPr>
              <a:t>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This cloud model promotes availability and is composed of five essential characteristics, three service models, and four deployment models.”</a:t>
            </a:r>
          </a:p>
        </p:txBody>
      </p:sp>
    </p:spTree>
    <p:extLst>
      <p:ext uri="{BB962C8B-B14F-4D97-AF65-F5344CB8AC3E}">
        <p14:creationId xmlns:p14="http://schemas.microsoft.com/office/powerpoint/2010/main" val="22075108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e Cloud_ Kitty Flanagan 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59719" y="2457450"/>
            <a:ext cx="6096000" cy="3429000"/>
          </a:xfrm>
          <a:prstGeom prst="rect">
            <a:avLst/>
          </a:prstGeom>
        </p:spPr>
      </p:pic>
      <p:sp>
        <p:nvSpPr>
          <p:cNvPr id="3" name="Title 2"/>
          <p:cNvSpPr>
            <a:spLocks noGrp="1"/>
          </p:cNvSpPr>
          <p:nvPr>
            <p:ph type="title"/>
          </p:nvPr>
        </p:nvSpPr>
        <p:spPr/>
        <p:txBody>
          <a:bodyPr/>
          <a:lstStyle/>
          <a:p>
            <a:r>
              <a:rPr lang="en-US" dirty="0" smtClean="0"/>
              <a:t>Cloud Computing 101 (funny)</a:t>
            </a:r>
            <a:endParaRPr lang="en-US" dirty="0"/>
          </a:p>
        </p:txBody>
      </p:sp>
    </p:spTree>
    <p:extLst>
      <p:ext uri="{BB962C8B-B14F-4D97-AF65-F5344CB8AC3E}">
        <p14:creationId xmlns:p14="http://schemas.microsoft.com/office/powerpoint/2010/main" val="20116020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765175"/>
            <a:ext cx="8424862" cy="758825"/>
          </a:xfrm>
        </p:spPr>
        <p:txBody>
          <a:bodyPr/>
          <a:lstStyle/>
          <a:p>
            <a:r>
              <a:rPr lang="en-US" b="0" dirty="0"/>
              <a:t/>
            </a:r>
            <a:br>
              <a:rPr lang="en-US" b="0" dirty="0"/>
            </a:br>
            <a:r>
              <a:rPr lang="en-US" b="0" dirty="0"/>
              <a:t>Cloud Computing Characteristics </a:t>
            </a:r>
            <a:endParaRPr lang="en-US" dirty="0"/>
          </a:p>
        </p:txBody>
      </p:sp>
      <p:sp>
        <p:nvSpPr>
          <p:cNvPr id="3" name="Content Placeholder 2"/>
          <p:cNvSpPr>
            <a:spLocks noGrp="1"/>
          </p:cNvSpPr>
          <p:nvPr>
            <p:ph idx="1"/>
          </p:nvPr>
        </p:nvSpPr>
        <p:spPr>
          <a:xfrm>
            <a:off x="395288" y="1524000"/>
            <a:ext cx="8443912" cy="5334000"/>
          </a:xfrm>
        </p:spPr>
        <p:style>
          <a:lnRef idx="1">
            <a:schemeClr val="dk1"/>
          </a:lnRef>
          <a:fillRef idx="2">
            <a:schemeClr val="dk1"/>
          </a:fillRef>
          <a:effectRef idx="1">
            <a:schemeClr val="dk1"/>
          </a:effectRef>
          <a:fontRef idx="minor">
            <a:schemeClr val="dk1"/>
          </a:fontRef>
        </p:style>
        <p:txBody>
          <a:bodyPr/>
          <a:lstStyle/>
          <a:p>
            <a:r>
              <a:rPr lang="en-US" sz="1800" b="1" dirty="0"/>
              <a:t>Broad network access </a:t>
            </a:r>
            <a:r>
              <a:rPr lang="en-US" sz="1800" dirty="0"/>
              <a:t>- available over the network and accessed through standard mechanisms, use by client platforms or other cloud-based services. </a:t>
            </a:r>
          </a:p>
          <a:p>
            <a:endParaRPr lang="en-US" sz="1800" dirty="0"/>
          </a:p>
          <a:p>
            <a:r>
              <a:rPr lang="en-US" sz="1800" b="1" dirty="0"/>
              <a:t>Rapid elasticity </a:t>
            </a:r>
            <a:r>
              <a:rPr lang="en-US" sz="1800" dirty="0"/>
              <a:t>- ability to expand and reduce resources according to specific requirements. </a:t>
            </a:r>
          </a:p>
          <a:p>
            <a:endParaRPr lang="en-US" sz="1800" dirty="0"/>
          </a:p>
          <a:p>
            <a:r>
              <a:rPr lang="en-US" sz="1800" b="1" dirty="0"/>
              <a:t>Measured service </a:t>
            </a:r>
            <a:r>
              <a:rPr lang="en-US" sz="1800" dirty="0"/>
              <a:t>- control and optimize resource suitable to the appropriate type of service. Resource usage can be monitored, controlled, reported, provide clearly utilized service. </a:t>
            </a:r>
          </a:p>
          <a:p>
            <a:endParaRPr lang="en-US" sz="1800" dirty="0"/>
          </a:p>
          <a:p>
            <a:r>
              <a:rPr lang="en-US" sz="1800" b="1" dirty="0"/>
              <a:t>On-demand self-service </a:t>
            </a:r>
            <a:r>
              <a:rPr lang="en-US" sz="1800" dirty="0"/>
              <a:t>- ability to provision resource capabilities automatically, no need human interaction. The resources is temporary in IT infrastructure. </a:t>
            </a:r>
          </a:p>
          <a:p>
            <a:endParaRPr lang="en-US" sz="1800" dirty="0"/>
          </a:p>
          <a:p>
            <a:r>
              <a:rPr lang="en-US" sz="1800" b="1" dirty="0"/>
              <a:t>Resource pooling </a:t>
            </a:r>
            <a:r>
              <a:rPr lang="en-US" sz="1800" dirty="0"/>
              <a:t>- ability to serve multiple consumers using a multi-tenant model, with different physical and virtual resources, dynamically assigned and reassigned base on consumer demand. </a:t>
            </a:r>
          </a:p>
          <a:p>
            <a:endParaRPr lang="en-US" sz="1800" dirty="0"/>
          </a:p>
        </p:txBody>
      </p:sp>
    </p:spTree>
    <p:extLst>
      <p:ext uri="{BB962C8B-B14F-4D97-AF65-F5344CB8AC3E}">
        <p14:creationId xmlns:p14="http://schemas.microsoft.com/office/powerpoint/2010/main" val="20530508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1176" t="24545" b="12727"/>
              <a:stretch>
                <a:fillRect/>
              </a:stretch>
            </p:blipFill>
          </mc:Choice>
          <mc:Fallback>
            <p:blipFill>
              <a:blip r:embed="rId4"/>
              <a:srcRect l="1176" t="24545" b="12727"/>
              <a:stretch>
                <a:fillRect/>
              </a:stretch>
            </p:blipFill>
          </mc:Fallback>
        </mc:AlternateContent>
        <p:spPr>
          <a:xfrm>
            <a:off x="287866" y="221637"/>
            <a:ext cx="8602133" cy="6636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8027447"/>
      </p:ext>
    </p:extLst>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138" y="782109"/>
            <a:ext cx="8424862" cy="589492"/>
          </a:xfrm>
        </p:spPr>
        <p:txBody>
          <a:bodyPr/>
          <a:lstStyle/>
          <a:p>
            <a:r>
              <a:rPr lang="en-US" b="0" dirty="0"/>
              <a:t/>
            </a:r>
            <a:br>
              <a:rPr lang="en-US" b="0" dirty="0"/>
            </a:br>
            <a:r>
              <a:rPr lang="en-US" b="0" dirty="0"/>
              <a:t>Cloud Computing Service Models </a:t>
            </a:r>
            <a:endParaRPr lang="en-US" dirty="0"/>
          </a:p>
        </p:txBody>
      </p:sp>
      <p:sp>
        <p:nvSpPr>
          <p:cNvPr id="3" name="Content Placeholder 2"/>
          <p:cNvSpPr>
            <a:spLocks noGrp="1"/>
          </p:cNvSpPr>
          <p:nvPr>
            <p:ph idx="1"/>
          </p:nvPr>
        </p:nvSpPr>
        <p:spPr>
          <a:xfrm>
            <a:off x="395288" y="1371600"/>
            <a:ext cx="8443912" cy="5486399"/>
          </a:xfrm>
        </p:spPr>
        <p:style>
          <a:lnRef idx="1">
            <a:schemeClr val="dk1"/>
          </a:lnRef>
          <a:fillRef idx="2">
            <a:schemeClr val="dk1"/>
          </a:fillRef>
          <a:effectRef idx="1">
            <a:schemeClr val="dk1"/>
          </a:effectRef>
          <a:fontRef idx="minor">
            <a:schemeClr val="dk1"/>
          </a:fontRef>
        </p:style>
        <p:txBody>
          <a:bodyPr/>
          <a:lstStyle/>
          <a:p>
            <a:r>
              <a:rPr lang="en-US" sz="2000" b="1" dirty="0"/>
              <a:t>Software as a Service (SaaS) </a:t>
            </a:r>
            <a:r>
              <a:rPr lang="en-US" sz="2000" dirty="0"/>
              <a:t>- the capability allows consumer to use the provider’s application running on a cloud infrastructure. The applications are accessible from various client devices by just a thin client interface (Web browser). </a:t>
            </a:r>
            <a:r>
              <a:rPr lang="en-US" sz="2000" b="1" dirty="0"/>
              <a:t>SaaS </a:t>
            </a:r>
            <a:r>
              <a:rPr lang="en-US" sz="2000" dirty="0"/>
              <a:t>saves the complexity of software installation, maintenance, upgrades, patches. </a:t>
            </a:r>
          </a:p>
          <a:p>
            <a:endParaRPr lang="en-US" sz="2000" dirty="0"/>
          </a:p>
          <a:p>
            <a:r>
              <a:rPr lang="en-US" sz="2000" b="1" dirty="0"/>
              <a:t>Platform as a Service (PaaS) </a:t>
            </a:r>
            <a:r>
              <a:rPr lang="en-US" sz="2000" dirty="0"/>
              <a:t>- the capability allows consumer to deploy onto the cloud infrastructure consumer or acquired applications - created. Also, </a:t>
            </a:r>
            <a:r>
              <a:rPr lang="en-US" sz="2000" b="1" dirty="0"/>
              <a:t>PaaS </a:t>
            </a:r>
            <a:r>
              <a:rPr lang="en-US" sz="2000" dirty="0"/>
              <a:t>provides middleware-style services , such as database and component services use by apps. </a:t>
            </a:r>
            <a:r>
              <a:rPr lang="en-US" sz="2000" b="1" dirty="0"/>
              <a:t>PaaS </a:t>
            </a:r>
            <a:r>
              <a:rPr lang="en-US" sz="2000" dirty="0"/>
              <a:t>is such like an operating system in the cloud. </a:t>
            </a:r>
          </a:p>
          <a:p>
            <a:endParaRPr lang="en-US" sz="2000" dirty="0"/>
          </a:p>
          <a:p>
            <a:r>
              <a:rPr lang="en-US" sz="2000" b="1" dirty="0"/>
              <a:t>Infrastructure as a Service (IaaS) </a:t>
            </a:r>
            <a:r>
              <a:rPr lang="en-US" sz="2000" dirty="0"/>
              <a:t>- the capability allows consumer to provision processing, storage, networks, and other computing resources, that is used to deploy and run various software. </a:t>
            </a:r>
            <a:r>
              <a:rPr lang="en-US" sz="2000" b="1" dirty="0"/>
              <a:t>IaaS </a:t>
            </a:r>
            <a:r>
              <a:rPr lang="en-US" sz="2000" dirty="0"/>
              <a:t>enables customers to combine basic computing services to build highly adaptable computer systems. </a:t>
            </a:r>
          </a:p>
          <a:p>
            <a:endParaRPr lang="en-US" sz="2000" dirty="0"/>
          </a:p>
        </p:txBody>
      </p:sp>
    </p:spTree>
    <p:extLst>
      <p:ext uri="{BB962C8B-B14F-4D97-AF65-F5344CB8AC3E}">
        <p14:creationId xmlns:p14="http://schemas.microsoft.com/office/powerpoint/2010/main" val="31491333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95288" y="917575"/>
            <a:ext cx="8443912" cy="5176838"/>
          </a:xfrm>
          <a:prstGeom prst="rect">
            <a:avLst/>
          </a:prstGeom>
        </p:spPr>
      </p:pic>
    </p:spTree>
    <p:extLst>
      <p:ext uri="{BB962C8B-B14F-4D97-AF65-F5344CB8AC3E}">
        <p14:creationId xmlns:p14="http://schemas.microsoft.com/office/powerpoint/2010/main" val="29131348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5"/>
            <a:ext cx="8424862" cy="623358"/>
          </a:xfrm>
        </p:spPr>
        <p:txBody>
          <a:bodyPr/>
          <a:lstStyle/>
          <a:p>
            <a:r>
              <a:rPr lang="en-US" b="0" dirty="0"/>
              <a:t/>
            </a:r>
            <a:br>
              <a:rPr lang="en-US" b="0" dirty="0"/>
            </a:br>
            <a:r>
              <a:rPr lang="en-US" b="0" dirty="0"/>
              <a:t>Cloud Computing Deployment Models </a:t>
            </a:r>
            <a:endParaRPr lang="en-US" dirty="0"/>
          </a:p>
        </p:txBody>
      </p:sp>
      <p:sp>
        <p:nvSpPr>
          <p:cNvPr id="3" name="Content Placeholder 2"/>
          <p:cNvSpPr>
            <a:spLocks noGrp="1"/>
          </p:cNvSpPr>
          <p:nvPr>
            <p:ph idx="1"/>
          </p:nvPr>
        </p:nvSpPr>
        <p:spPr>
          <a:xfrm>
            <a:off x="395288" y="1540933"/>
            <a:ext cx="8443912" cy="5198534"/>
          </a:xfrm>
        </p:spPr>
        <p:style>
          <a:lnRef idx="1">
            <a:schemeClr val="dk1"/>
          </a:lnRef>
          <a:fillRef idx="2">
            <a:schemeClr val="dk1"/>
          </a:fillRef>
          <a:effectRef idx="1">
            <a:schemeClr val="dk1"/>
          </a:effectRef>
          <a:fontRef idx="minor">
            <a:schemeClr val="dk1"/>
          </a:fontRef>
        </p:style>
        <p:txBody>
          <a:bodyPr/>
          <a:lstStyle/>
          <a:p>
            <a:r>
              <a:rPr lang="en-US" sz="1800" b="1" dirty="0"/>
              <a:t>Public cloud </a:t>
            </a:r>
            <a:r>
              <a:rPr lang="en-US" sz="1800" dirty="0"/>
              <a:t>- available to the general public or a large industry group, is owned by an organization selling cloud services. The cloud provider (</a:t>
            </a:r>
            <a:r>
              <a:rPr lang="en-US" sz="1800" b="1" dirty="0"/>
              <a:t>CP</a:t>
            </a:r>
            <a:r>
              <a:rPr lang="en-US" sz="1800" dirty="0"/>
              <a:t>) is responsible for cloud infrastructure and for control data and operations within cloud. </a:t>
            </a:r>
          </a:p>
          <a:p>
            <a:endParaRPr lang="en-US" sz="1800" dirty="0"/>
          </a:p>
          <a:p>
            <a:r>
              <a:rPr lang="en-US" sz="1800" b="1" dirty="0"/>
              <a:t>Private cloud </a:t>
            </a:r>
            <a:r>
              <a:rPr lang="en-US" sz="1800" dirty="0"/>
              <a:t>- operated solely for an organization, managed by organization or a third party. The </a:t>
            </a:r>
            <a:r>
              <a:rPr lang="en-US" sz="1800" b="1" dirty="0"/>
              <a:t>CP </a:t>
            </a:r>
            <a:r>
              <a:rPr lang="en-US" sz="1800" dirty="0"/>
              <a:t>is responsible only for the infrastructure. </a:t>
            </a:r>
          </a:p>
          <a:p>
            <a:endParaRPr lang="en-US" sz="1800" dirty="0"/>
          </a:p>
          <a:p>
            <a:r>
              <a:rPr lang="en-US" sz="1800" b="1" dirty="0"/>
              <a:t>Community cloud </a:t>
            </a:r>
            <a:r>
              <a:rPr lang="en-US" sz="1800" dirty="0"/>
              <a:t>- shared by several organizations and supports a specific community shared specific concerns (mission, policy, security …), managed by the organization or a third party. </a:t>
            </a:r>
          </a:p>
          <a:p>
            <a:endParaRPr lang="en-US" sz="1800" dirty="0"/>
          </a:p>
          <a:p>
            <a:r>
              <a:rPr lang="en-US" sz="1800" b="1" dirty="0"/>
              <a:t>Hybrid cloud </a:t>
            </a:r>
            <a:r>
              <a:rPr lang="en-US" sz="1800" dirty="0"/>
              <a:t>- is a composition of two or more clouds, remain unique entities but are bound together by standardized or proprietary technology that enables data and application portability (e.g., cloud bursting for load balancing between clouds). </a:t>
            </a:r>
          </a:p>
          <a:p>
            <a:endParaRPr lang="en-US" sz="1800" dirty="0"/>
          </a:p>
        </p:txBody>
      </p:sp>
    </p:spTree>
    <p:extLst>
      <p:ext uri="{BB962C8B-B14F-4D97-AF65-F5344CB8AC3E}">
        <p14:creationId xmlns:p14="http://schemas.microsoft.com/office/powerpoint/2010/main" val="20213544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3636" b="10000"/>
              <a:stretch>
                <a:fillRect/>
              </a:stretch>
            </p:blipFill>
          </mc:Choice>
          <mc:Fallback>
            <p:blipFill>
              <a:blip r:embed="rId4"/>
              <a:srcRect t="3636" b="10000"/>
              <a:stretch>
                <a:fillRect/>
              </a:stretch>
            </p:blipFill>
          </mc:Fallback>
        </mc:AlternateContent>
        <p:spPr>
          <a:xfrm>
            <a:off x="795867" y="377400"/>
            <a:ext cx="7806265" cy="6302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57485537"/>
      </p:ext>
    </p:extLst>
  </p:cSld>
  <p:clrMapOvr>
    <a:masterClrMapping/>
  </p:clrMapOvr>
  <p:transition spd="med">
    <p:pull dir="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ontent Placeholder 25"/>
          <p:cNvGraphicFramePr>
            <a:graphicFrameLocks noGrp="1"/>
          </p:cNvGraphicFramePr>
          <p:nvPr>
            <p:ph idx="4294967295"/>
            <p:extLst>
              <p:ext uri="{D42A27DB-BD31-4B8C-83A1-F6EECF244321}">
                <p14:modId xmlns:p14="http://schemas.microsoft.com/office/powerpoint/2010/main" val="2276500109"/>
              </p:ext>
            </p:extLst>
          </p:nvPr>
        </p:nvGraphicFramePr>
        <p:xfrm>
          <a:off x="228600" y="762000"/>
          <a:ext cx="8610600" cy="5248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16041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20505"/>
            <a:ext cx="9144000" cy="641584"/>
          </a:xfrm>
        </p:spPr>
        <p:txBody>
          <a:bodyPr/>
          <a:lstStyle/>
          <a:p>
            <a:r>
              <a:rPr lang="en-US" sz="3200" dirty="0"/>
              <a:t>Cloud Computing Reference Architecture</a:t>
            </a:r>
          </a:p>
        </p:txBody>
      </p:sp>
      <p:sp>
        <p:nvSpPr>
          <p:cNvPr id="3" name="Content Placeholder 2"/>
          <p:cNvSpPr>
            <a:spLocks noGrp="1"/>
          </p:cNvSpPr>
          <p:nvPr>
            <p:ph idx="1"/>
          </p:nvPr>
        </p:nvSpPr>
        <p:spPr>
          <a:xfrm>
            <a:off x="347133" y="1699156"/>
            <a:ext cx="8449733" cy="4664074"/>
          </a:xfrm>
        </p:spPr>
        <p:txBody>
          <a:bodyPr>
            <a:normAutofit fontScale="70000" lnSpcReduction="20000"/>
          </a:bodyPr>
          <a:lstStyle/>
          <a:p>
            <a:r>
              <a:rPr lang="en-US" dirty="0">
                <a:solidFill>
                  <a:schemeClr val="tx2">
                    <a:lumMod val="10000"/>
                  </a:schemeClr>
                </a:solidFill>
              </a:rPr>
              <a:t>NIST SP 500-292 (NIST Cloud Computing Reference Architecture ) establishes a reference architecture, described as follows:</a:t>
            </a:r>
          </a:p>
          <a:p>
            <a:endParaRPr lang="en-US" dirty="0">
              <a:solidFill>
                <a:schemeClr val="tx2">
                  <a:lumMod val="10000"/>
                </a:schemeClr>
              </a:solidFill>
            </a:endParaRPr>
          </a:p>
          <a:p>
            <a:pPr>
              <a:buNone/>
            </a:pPr>
            <a:r>
              <a:rPr lang="en-US" dirty="0">
                <a:solidFill>
                  <a:schemeClr val="tx2">
                    <a:lumMod val="10000"/>
                  </a:schemeClr>
                </a:solidFill>
              </a:rPr>
              <a:t>	“The NIST cloud computing reference architecture focuses on the requirements of “what” cloud services provide, not a “how to” design solution and implementation. The reference architecture is intended to facilitate the understanding of the operational intricacies in cloud computing. It does not represent the system architecture of a specific cloud computing system; instead it is a tool for describing, discussing, and developing a system-specific architecture using a common framework of reference.”</a:t>
            </a:r>
          </a:p>
        </p:txBody>
      </p:sp>
    </p:spTree>
    <p:extLst>
      <p:ext uri="{BB962C8B-B14F-4D97-AF65-F5344CB8AC3E}">
        <p14:creationId xmlns:p14="http://schemas.microsoft.com/office/powerpoint/2010/main" val="15096450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383" y="68768"/>
            <a:ext cx="9069617" cy="6653766"/>
          </a:xfrm>
          <a:prstGeom prst="rect">
            <a:avLst/>
          </a:prstGeom>
        </p:spPr>
      </p:pic>
    </p:spTree>
    <p:extLst>
      <p:ext uri="{BB962C8B-B14F-4D97-AF65-F5344CB8AC3E}">
        <p14:creationId xmlns:p14="http://schemas.microsoft.com/office/powerpoint/2010/main" val="4159050308"/>
      </p:ext>
    </p:extLst>
  </p:cSld>
  <p:clrMapOvr>
    <a:masterClrMapping/>
  </p:clrMapOvr>
  <p:transition>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4"/>
            <a:ext cx="8424862" cy="504825"/>
          </a:xfrm>
        </p:spPr>
        <p:txBody>
          <a:bodyPr/>
          <a:lstStyle/>
          <a:p>
            <a:r>
              <a:rPr lang="en-US" sz="3200" b="0" dirty="0"/>
              <a:t/>
            </a:r>
            <a:br>
              <a:rPr lang="en-US" sz="3200" b="0" dirty="0"/>
            </a:br>
            <a:r>
              <a:rPr lang="en-US" sz="3200" b="0" dirty="0"/>
              <a:t>Cloud Computing Reference Architecture </a:t>
            </a:r>
            <a:endParaRPr lang="en-US" sz="3200" dirty="0"/>
          </a:p>
        </p:txBody>
      </p:sp>
      <p:sp>
        <p:nvSpPr>
          <p:cNvPr id="3" name="Content Placeholder 2"/>
          <p:cNvSpPr>
            <a:spLocks noGrp="1"/>
          </p:cNvSpPr>
          <p:nvPr>
            <p:ph idx="1"/>
          </p:nvPr>
        </p:nvSpPr>
        <p:spPr>
          <a:xfrm>
            <a:off x="376238" y="1608666"/>
            <a:ext cx="8443912" cy="4598989"/>
          </a:xfrm>
        </p:spPr>
        <p:txBody>
          <a:bodyPr/>
          <a:lstStyle/>
          <a:p>
            <a:r>
              <a:rPr lang="en-US" sz="1800" b="1" dirty="0"/>
              <a:t>Cloud consumer </a:t>
            </a:r>
            <a:r>
              <a:rPr lang="en-US" sz="1800" dirty="0"/>
              <a:t>- a person or organization maintains a business relationship with, and uses service from, cloud providers. </a:t>
            </a:r>
          </a:p>
          <a:p>
            <a:endParaRPr lang="en-US" sz="1800" dirty="0"/>
          </a:p>
          <a:p>
            <a:r>
              <a:rPr lang="en-US" sz="1800" b="1" dirty="0"/>
              <a:t>Cloud provider </a:t>
            </a:r>
            <a:r>
              <a:rPr lang="en-US" sz="1800" dirty="0"/>
              <a:t>- a person, organization, or entity responsible for making a service available to interested parties. </a:t>
            </a:r>
          </a:p>
          <a:p>
            <a:endParaRPr lang="en-US" sz="1800" dirty="0"/>
          </a:p>
          <a:p>
            <a:r>
              <a:rPr lang="en-US" sz="1800" b="1" dirty="0"/>
              <a:t>Cloud auditor </a:t>
            </a:r>
            <a:r>
              <a:rPr lang="en-US" sz="1800" dirty="0"/>
              <a:t>- a party conducts independent assessment of cloud services, info. system operations, performance, and security of cloud implementation. </a:t>
            </a:r>
          </a:p>
          <a:p>
            <a:endParaRPr lang="en-US" sz="1800" dirty="0"/>
          </a:p>
          <a:p>
            <a:r>
              <a:rPr lang="en-US" sz="1800" b="1" dirty="0"/>
              <a:t>Cloud broker </a:t>
            </a:r>
            <a:r>
              <a:rPr lang="en-US" sz="1800" dirty="0"/>
              <a:t>- an entity manages the use, performance, and delivery of cloud services, and negotiates relationships between </a:t>
            </a:r>
            <a:r>
              <a:rPr lang="en-US" sz="1800" b="1" dirty="0"/>
              <a:t>CP </a:t>
            </a:r>
            <a:r>
              <a:rPr lang="en-US" sz="1800" dirty="0"/>
              <a:t>and consumers. </a:t>
            </a:r>
          </a:p>
          <a:p>
            <a:endParaRPr lang="en-US" sz="1800" dirty="0"/>
          </a:p>
          <a:p>
            <a:r>
              <a:rPr lang="en-US" sz="1800" dirty="0"/>
              <a:t>•</a:t>
            </a:r>
            <a:r>
              <a:rPr lang="en-US" sz="1800" b="1" dirty="0"/>
              <a:t>Cloud carrier </a:t>
            </a:r>
            <a:r>
              <a:rPr lang="en-US" sz="1800" dirty="0"/>
              <a:t>- an intermediary provides connectivity and transport of cloud services from </a:t>
            </a:r>
            <a:r>
              <a:rPr lang="en-US" sz="1800" b="1" dirty="0"/>
              <a:t>CP</a:t>
            </a:r>
            <a:r>
              <a:rPr lang="en-US" sz="1800" dirty="0"/>
              <a:t>s to consumers. </a:t>
            </a:r>
          </a:p>
          <a:p>
            <a:endParaRPr lang="en-US" sz="1800" dirty="0"/>
          </a:p>
        </p:txBody>
      </p:sp>
    </p:spTree>
    <p:extLst>
      <p:ext uri="{BB962C8B-B14F-4D97-AF65-F5344CB8AC3E}">
        <p14:creationId xmlns:p14="http://schemas.microsoft.com/office/powerpoint/2010/main" val="1871676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ontent Placeholder 23"/>
          <p:cNvGraphicFramePr>
            <a:graphicFrameLocks noGrp="1"/>
          </p:cNvGraphicFramePr>
          <p:nvPr>
            <p:ph idx="4294967295"/>
            <p:extLst>
              <p:ext uri="{D42A27DB-BD31-4B8C-83A1-F6EECF244321}">
                <p14:modId xmlns:p14="http://schemas.microsoft.com/office/powerpoint/2010/main" val="3070376182"/>
              </p:ext>
            </p:extLst>
          </p:nvPr>
        </p:nvGraphicFramePr>
        <p:xfrm>
          <a:off x="152400" y="0"/>
          <a:ext cx="8763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idx="4294967295"/>
          </p:nvPr>
        </p:nvSpPr>
        <p:spPr>
          <a:xfrm>
            <a:off x="5029200" y="228600"/>
            <a:ext cx="3886200" cy="1752600"/>
          </a:xfrm>
        </p:spPr>
        <p:txBody>
          <a:bodyPr/>
          <a:lstStyle/>
          <a:p>
            <a:r>
              <a:rPr lang="en-US" dirty="0">
                <a:solidFill>
                  <a:schemeClr val="tx2">
                    <a:lumMod val="10000"/>
                  </a:schemeClr>
                </a:solidFill>
                <a:effectLst/>
              </a:rPr>
              <a:t>Cloud Provider</a:t>
            </a:r>
          </a:p>
        </p:txBody>
      </p:sp>
    </p:spTree>
    <p:extLst>
      <p:ext uri="{BB962C8B-B14F-4D97-AF65-F5344CB8AC3E}">
        <p14:creationId xmlns:p14="http://schemas.microsoft.com/office/powerpoint/2010/main" val="17178481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3728"/>
            <a:ext cx="9144000" cy="574675"/>
          </a:xfrm>
        </p:spPr>
        <p:style>
          <a:lnRef idx="2">
            <a:schemeClr val="dk1"/>
          </a:lnRef>
          <a:fillRef idx="1">
            <a:schemeClr val="lt1"/>
          </a:fillRef>
          <a:effectRef idx="0">
            <a:schemeClr val="dk1"/>
          </a:effectRef>
          <a:fontRef idx="minor">
            <a:schemeClr val="dk1"/>
          </a:fontRef>
        </p:style>
        <p:txBody>
          <a:bodyPr/>
          <a:lstStyle/>
          <a:p>
            <a:r>
              <a:rPr lang="en-US" dirty="0">
                <a:effectLst/>
              </a:rPr>
              <a:t>Roles and Responsibilities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214569695"/>
              </p:ext>
            </p:extLst>
          </p:nvPr>
        </p:nvGraphicFramePr>
        <p:xfrm>
          <a:off x="228600" y="778403"/>
          <a:ext cx="89154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920589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38" y="900642"/>
            <a:ext cx="8424862" cy="606425"/>
          </a:xfrm>
        </p:spPr>
        <p:txBody>
          <a:bodyPr/>
          <a:lstStyle/>
          <a:p>
            <a:r>
              <a:rPr lang="en-US" sz="3200" b="0" dirty="0"/>
              <a:t/>
            </a:r>
            <a:br>
              <a:rPr lang="en-US" sz="3200" b="0" dirty="0"/>
            </a:br>
            <a:r>
              <a:rPr lang="en-US" sz="3200" b="0" dirty="0"/>
              <a:t>Cloud Security Risks and Countermeasures </a:t>
            </a:r>
            <a:endParaRPr lang="en-US" sz="3200" dirty="0"/>
          </a:p>
        </p:txBody>
      </p:sp>
      <p:sp>
        <p:nvSpPr>
          <p:cNvPr id="3" name="Content Placeholder 2"/>
          <p:cNvSpPr>
            <a:spLocks noGrp="1"/>
          </p:cNvSpPr>
          <p:nvPr>
            <p:ph idx="1"/>
          </p:nvPr>
        </p:nvSpPr>
        <p:spPr>
          <a:xfrm>
            <a:off x="395288" y="1642533"/>
            <a:ext cx="8443912" cy="4893734"/>
          </a:xfrm>
        </p:spPr>
        <p:style>
          <a:lnRef idx="1">
            <a:schemeClr val="dk1"/>
          </a:lnRef>
          <a:fillRef idx="2">
            <a:schemeClr val="dk1"/>
          </a:fillRef>
          <a:effectRef idx="1">
            <a:schemeClr val="dk1"/>
          </a:effectRef>
          <a:fontRef idx="minor">
            <a:schemeClr val="dk1"/>
          </a:fontRef>
        </p:style>
        <p:txBody>
          <a:bodyPr/>
          <a:lstStyle/>
          <a:p>
            <a:r>
              <a:rPr lang="en-US" sz="1400" b="1" dirty="0"/>
              <a:t>Abuse and nefarious use of cloud computing - </a:t>
            </a:r>
            <a:r>
              <a:rPr lang="en-US" sz="1400" dirty="0"/>
              <a:t>The easy of register and use cloud service leads to high risks from attackers inside the cloud, such as spamming, malicious code attacks, or DOS attack. </a:t>
            </a:r>
          </a:p>
          <a:p>
            <a:r>
              <a:rPr lang="en-US" sz="1400" b="1" dirty="0"/>
              <a:t>Countermeasures</a:t>
            </a:r>
            <a:r>
              <a:rPr lang="en-US" sz="1400" dirty="0"/>
              <a:t>: (1) stricter initial registration and validation processes, (2) enhance credit card fraud monitoring and coordination, (3) comprehensive introspection of customer network traffic, (4) monitoring public blacklists for one’s network blocks. </a:t>
            </a:r>
          </a:p>
          <a:p>
            <a:endParaRPr lang="en-US" sz="1400" b="1" dirty="0"/>
          </a:p>
          <a:p>
            <a:r>
              <a:rPr lang="en-US" sz="1400" b="1" dirty="0"/>
              <a:t>Insecure interfaces and APIs - </a:t>
            </a:r>
            <a:r>
              <a:rPr lang="en-US" sz="1400" dirty="0"/>
              <a:t>CPs expose a set of software interfaces or APIs customers use to manage and interact with cloud services. From authentication and access control, these interfaces need to be resisted against accidental and malicious attempts. </a:t>
            </a:r>
          </a:p>
          <a:p>
            <a:r>
              <a:rPr lang="en-US" sz="1400" b="1" dirty="0"/>
              <a:t>Countermeasure</a:t>
            </a:r>
            <a:r>
              <a:rPr lang="en-US" sz="1400" dirty="0"/>
              <a:t>: (1) analyzing the security model of CP interfaces, (2) ensuring that strong authentication and access control are implemented with encrypted transmission, (3) understanding the dependency chain associated with the API. </a:t>
            </a:r>
          </a:p>
          <a:p>
            <a:endParaRPr lang="en-US" sz="1400" b="1" dirty="0"/>
          </a:p>
          <a:p>
            <a:r>
              <a:rPr lang="en-US" sz="1400" b="1" dirty="0"/>
              <a:t>Malicious insiders – </a:t>
            </a:r>
            <a:r>
              <a:rPr lang="en-US" sz="1400" dirty="0"/>
              <a:t>risk of malicious insider activity. Cloud architectures necessitate roles that extremely high risk. </a:t>
            </a:r>
          </a:p>
          <a:p>
            <a:r>
              <a:rPr lang="en-US" sz="1400" b="1" dirty="0"/>
              <a:t>Countermeasures</a:t>
            </a:r>
            <a:r>
              <a:rPr lang="en-US" sz="1400" dirty="0"/>
              <a:t>: (1) enforce strict supply chain management and conduct a comprehensive supplier assessment, (2) specify human resource requirements as part of legal contract, (3) require transparency into overall </a:t>
            </a:r>
            <a:r>
              <a:rPr lang="en-US" sz="1400" dirty="0" smtClean="0"/>
              <a:t>information </a:t>
            </a:r>
            <a:r>
              <a:rPr lang="en-US" sz="1400" dirty="0"/>
              <a:t>security and management practices, and compliance reporting, (4) determine security breach notification processes. </a:t>
            </a:r>
          </a:p>
        </p:txBody>
      </p:sp>
    </p:spTree>
    <p:extLst>
      <p:ext uri="{BB962C8B-B14F-4D97-AF65-F5344CB8AC3E}">
        <p14:creationId xmlns:p14="http://schemas.microsoft.com/office/powerpoint/2010/main" val="35084602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288" y="1507067"/>
            <a:ext cx="8443912" cy="5147733"/>
          </a:xfrm>
        </p:spPr>
        <p:style>
          <a:lnRef idx="1">
            <a:schemeClr val="dk1"/>
          </a:lnRef>
          <a:fillRef idx="2">
            <a:schemeClr val="dk1"/>
          </a:fillRef>
          <a:effectRef idx="1">
            <a:schemeClr val="dk1"/>
          </a:effectRef>
          <a:fontRef idx="minor">
            <a:schemeClr val="dk1"/>
          </a:fontRef>
        </p:style>
        <p:txBody>
          <a:bodyPr/>
          <a:lstStyle/>
          <a:p>
            <a:r>
              <a:rPr lang="en-US" sz="1600" b="1" dirty="0"/>
              <a:t>Shared technology issues</a:t>
            </a:r>
            <a:r>
              <a:rPr lang="en-US" sz="1600" dirty="0"/>
              <a:t>: IaaS vendors deliver services by sharing infrastructure which is not strong enough in isolation properties for a multi-tenant architecture. </a:t>
            </a:r>
          </a:p>
          <a:p>
            <a:r>
              <a:rPr lang="en-US" sz="1600" b="1" dirty="0"/>
              <a:t>Countermeasures</a:t>
            </a:r>
            <a:r>
              <a:rPr lang="en-US" sz="1600" dirty="0"/>
              <a:t>: implement security best practices for installation/ configuration, (2) monitor environment for unauthorized changes/ activity, (3) promote strong authentication and access control for administrative access and operation. </a:t>
            </a:r>
          </a:p>
          <a:p>
            <a:endParaRPr lang="en-US" sz="1600" dirty="0"/>
          </a:p>
          <a:p>
            <a:r>
              <a:rPr lang="en-US" sz="1600" b="1" dirty="0"/>
              <a:t>Data loss and leakage - </a:t>
            </a:r>
            <a:r>
              <a:rPr lang="en-US" sz="1600" dirty="0"/>
              <a:t>for clients. The most devastating from security breach is the loss or leakage of data. </a:t>
            </a:r>
          </a:p>
          <a:p>
            <a:r>
              <a:rPr lang="en-US" sz="1600" b="1" dirty="0"/>
              <a:t>Countermeasures</a:t>
            </a:r>
            <a:r>
              <a:rPr lang="en-US" sz="1600" dirty="0"/>
              <a:t>: (1) implement strong API access control, (2) encrypt, protect integrity of data in transit, (3) analyze data protection at design and run-time, (4) implement strong keys generation</a:t>
            </a:r>
            <a:r>
              <a:rPr lang="en-US" sz="1600" dirty="0" smtClean="0"/>
              <a:t>, </a:t>
            </a:r>
            <a:r>
              <a:rPr lang="en-US" sz="1600" dirty="0"/>
              <a:t>storage and management, destruction practices. </a:t>
            </a:r>
          </a:p>
          <a:p>
            <a:endParaRPr lang="en-US" sz="1600" dirty="0"/>
          </a:p>
          <a:p>
            <a:r>
              <a:rPr lang="en-US" sz="1600" b="1" dirty="0"/>
              <a:t>Account or service hijacking - </a:t>
            </a:r>
            <a:r>
              <a:rPr lang="en-US" sz="1600" dirty="0"/>
              <a:t>usually with stolen credentials, attackers can access critical areas of cloud services, allowing to compromise the confidentiality, integrity, and availability (CIA). </a:t>
            </a:r>
          </a:p>
          <a:p>
            <a:r>
              <a:rPr lang="en-US" sz="1600" b="1" dirty="0"/>
              <a:t>Countermeasures</a:t>
            </a:r>
            <a:r>
              <a:rPr lang="en-US" sz="1600" dirty="0"/>
              <a:t>: (1) prohibit the sharing of account credentials between users and services, (2) leverage strong two-factor authentication techniques, (3) employ proactive monitoring to detect unauthorized activity, (4) understand CP security policies and SLAs. </a:t>
            </a:r>
          </a:p>
        </p:txBody>
      </p:sp>
      <p:sp>
        <p:nvSpPr>
          <p:cNvPr id="4" name="Title 1"/>
          <p:cNvSpPr>
            <a:spLocks noGrp="1"/>
          </p:cNvSpPr>
          <p:nvPr>
            <p:ph type="title"/>
          </p:nvPr>
        </p:nvSpPr>
        <p:spPr>
          <a:xfrm>
            <a:off x="414338" y="900642"/>
            <a:ext cx="8424862" cy="606425"/>
          </a:xfrm>
        </p:spPr>
        <p:txBody>
          <a:bodyPr/>
          <a:lstStyle/>
          <a:p>
            <a:r>
              <a:rPr lang="en-US" sz="3200" b="0" dirty="0"/>
              <a:t/>
            </a:r>
            <a:br>
              <a:rPr lang="en-US" sz="3200" b="0" dirty="0"/>
            </a:br>
            <a:r>
              <a:rPr lang="en-US" sz="3200" b="0" dirty="0"/>
              <a:t>Cloud Security Risks and Countermeasures </a:t>
            </a:r>
            <a:endParaRPr lang="en-US" sz="3200" dirty="0"/>
          </a:p>
        </p:txBody>
      </p:sp>
    </p:spTree>
    <p:extLst>
      <p:ext uri="{BB962C8B-B14F-4D97-AF65-F5344CB8AC3E}">
        <p14:creationId xmlns:p14="http://schemas.microsoft.com/office/powerpoint/2010/main" val="36269398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288" y="1913467"/>
            <a:ext cx="8443912" cy="5232400"/>
          </a:xfrm>
        </p:spPr>
        <p:txBody>
          <a:bodyPr/>
          <a:lstStyle/>
          <a:p>
            <a:r>
              <a:rPr lang="en-US" sz="2400" b="1" dirty="0"/>
              <a:t>Unknown risk profile - </a:t>
            </a:r>
            <a:r>
              <a:rPr lang="en-US" sz="2400" dirty="0"/>
              <a:t>in using cloud infrastructure, client </a:t>
            </a:r>
            <a:r>
              <a:rPr lang="en-US" sz="2400" dirty="0" smtClean="0"/>
              <a:t>necessarily</a:t>
            </a:r>
            <a:r>
              <a:rPr lang="en-US" sz="2400" dirty="0" smtClean="0"/>
              <a:t> </a:t>
            </a:r>
            <a:r>
              <a:rPr lang="en-US" sz="2400" dirty="0"/>
              <a:t>cedes control to the CP on a number of issues that may affect security, and pay attention, clearly define the roles and responsibilities involved for managing risks. </a:t>
            </a:r>
          </a:p>
          <a:p>
            <a:r>
              <a:rPr lang="en-US" sz="2400" b="1" dirty="0"/>
              <a:t>Countermeasures</a:t>
            </a:r>
            <a:r>
              <a:rPr lang="en-US" sz="2400" dirty="0"/>
              <a:t>: (1) disclosure of applicable logs and data, (2) partial/full disclosure of infrastructure details (patch levels and firewalls), (3) monitoring and alerting on necessary information. </a:t>
            </a:r>
          </a:p>
        </p:txBody>
      </p:sp>
      <p:sp>
        <p:nvSpPr>
          <p:cNvPr id="4" name="Title 1"/>
          <p:cNvSpPr>
            <a:spLocks noGrp="1"/>
          </p:cNvSpPr>
          <p:nvPr>
            <p:ph type="title"/>
          </p:nvPr>
        </p:nvSpPr>
        <p:spPr>
          <a:xfrm>
            <a:off x="414338" y="900642"/>
            <a:ext cx="8424862" cy="606425"/>
          </a:xfrm>
        </p:spPr>
        <p:txBody>
          <a:bodyPr/>
          <a:lstStyle/>
          <a:p>
            <a:r>
              <a:rPr lang="en-US" sz="3200" b="0" dirty="0"/>
              <a:t/>
            </a:r>
            <a:br>
              <a:rPr lang="en-US" sz="3200" b="0" dirty="0"/>
            </a:br>
            <a:r>
              <a:rPr lang="en-US" sz="3200" b="0" dirty="0"/>
              <a:t>Cloud Security Risks and Countermeasures </a:t>
            </a:r>
            <a:endParaRPr lang="en-US" sz="3200" dirty="0"/>
          </a:p>
        </p:txBody>
      </p:sp>
    </p:spTree>
    <p:extLst>
      <p:ext uri="{BB962C8B-B14F-4D97-AF65-F5344CB8AC3E}">
        <p14:creationId xmlns:p14="http://schemas.microsoft.com/office/powerpoint/2010/main" val="190220321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2400" y="248204"/>
            <a:ext cx="5867400" cy="6609796"/>
          </a:xfrm>
          <a:prstGeom prst="rect">
            <a:avLst/>
          </a:prstGeom>
          <a:solidFill>
            <a:schemeClr val="tx1"/>
          </a:solidFill>
        </p:spPr>
      </p:pic>
      <p:sp>
        <p:nvSpPr>
          <p:cNvPr id="6" name="TextBox 5"/>
          <p:cNvSpPr txBox="1"/>
          <p:nvPr/>
        </p:nvSpPr>
        <p:spPr>
          <a:xfrm>
            <a:off x="6019800" y="1601923"/>
            <a:ext cx="3124200" cy="3662541"/>
          </a:xfrm>
          <a:prstGeom prst="rect">
            <a:avLst/>
          </a:prstGeom>
          <a:noFill/>
        </p:spPr>
        <p:txBody>
          <a:bodyPr wrap="square" rtlCol="0">
            <a:spAutoFit/>
          </a:bodyPr>
          <a:lstStyle/>
          <a:p>
            <a:pPr algn="ctr"/>
            <a:r>
              <a:rPr lang="en-US" sz="4000" b="1" dirty="0">
                <a:latin typeface="+mn-lt"/>
              </a:rPr>
              <a:t>Table 5.3 </a:t>
            </a:r>
          </a:p>
          <a:p>
            <a:pPr algn="ctr"/>
            <a:endParaRPr lang="en-US" b="1" dirty="0">
              <a:latin typeface="+mn-lt"/>
            </a:endParaRPr>
          </a:p>
          <a:p>
            <a:pPr algn="ctr"/>
            <a:endParaRPr lang="en-US" b="1" dirty="0">
              <a:latin typeface="+mn-lt"/>
            </a:endParaRPr>
          </a:p>
          <a:p>
            <a:pPr algn="ctr"/>
            <a:r>
              <a:rPr lang="en-US" b="1" dirty="0">
                <a:latin typeface="+mn-lt"/>
              </a:rPr>
              <a:t>NIST Guidelines on Security and Privacy Issues </a:t>
            </a:r>
          </a:p>
          <a:p>
            <a:pPr algn="ctr"/>
            <a:r>
              <a:rPr lang="en-US" b="1" dirty="0">
                <a:latin typeface="+mn-lt"/>
              </a:rPr>
              <a:t>and Recommendations</a:t>
            </a:r>
          </a:p>
          <a:p>
            <a:pPr algn="ctr"/>
            <a:endParaRPr lang="en-US" b="1" dirty="0">
              <a:latin typeface="+mn-lt"/>
            </a:endParaRPr>
          </a:p>
        </p:txBody>
      </p:sp>
    </p:spTree>
    <p:extLst>
      <p:ext uri="{BB962C8B-B14F-4D97-AF65-F5344CB8AC3E}">
        <p14:creationId xmlns:p14="http://schemas.microsoft.com/office/powerpoint/2010/main" val="546116875"/>
      </p:ext>
    </p:extLst>
  </p:cSld>
  <p:clrMapOvr>
    <a:masterClrMapping/>
  </p:clrMapOvr>
  <p:transition>
    <p:dissolv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019800" y="1413520"/>
            <a:ext cx="3124200" cy="3662541"/>
          </a:xfrm>
          <a:prstGeom prst="rect">
            <a:avLst/>
          </a:prstGeom>
          <a:noFill/>
        </p:spPr>
        <p:txBody>
          <a:bodyPr wrap="square" rtlCol="0">
            <a:spAutoFit/>
          </a:bodyPr>
          <a:lstStyle/>
          <a:p>
            <a:pPr algn="ctr"/>
            <a:r>
              <a:rPr lang="en-US" sz="4000" b="1" dirty="0">
                <a:latin typeface="+mn-lt"/>
              </a:rPr>
              <a:t>Table 5.3 </a:t>
            </a:r>
          </a:p>
          <a:p>
            <a:pPr algn="ctr"/>
            <a:endParaRPr lang="en-US" b="1" dirty="0">
              <a:latin typeface="+mn-lt"/>
            </a:endParaRPr>
          </a:p>
          <a:p>
            <a:pPr algn="ctr"/>
            <a:endParaRPr lang="en-US" b="1" dirty="0">
              <a:latin typeface="+mn-lt"/>
            </a:endParaRPr>
          </a:p>
          <a:p>
            <a:pPr algn="ctr"/>
            <a:r>
              <a:rPr lang="en-US" b="1" dirty="0">
                <a:latin typeface="+mn-lt"/>
              </a:rPr>
              <a:t>NIST Guidelines on Security and Privacy Issues </a:t>
            </a:r>
          </a:p>
          <a:p>
            <a:pPr algn="ctr"/>
            <a:r>
              <a:rPr lang="en-US" b="1" dirty="0">
                <a:latin typeface="+mn-lt"/>
              </a:rPr>
              <a:t>and Recommendations</a:t>
            </a:r>
          </a:p>
          <a:p>
            <a:pPr algn="ctr"/>
            <a:endParaRPr lang="en-US" b="1" dirty="0">
              <a:latin typeface="+mn-lt"/>
            </a:endParaRPr>
          </a:p>
        </p:txBody>
      </p:sp>
      <p:graphicFrame>
        <p:nvGraphicFramePr>
          <p:cNvPr id="136196" name="Object 4"/>
          <p:cNvGraphicFramePr>
            <a:graphicFrameLocks noChangeAspect="1"/>
          </p:cNvGraphicFramePr>
          <p:nvPr>
            <p:extLst>
              <p:ext uri="{D42A27DB-BD31-4B8C-83A1-F6EECF244321}">
                <p14:modId xmlns:p14="http://schemas.microsoft.com/office/powerpoint/2010/main" val="2340980302"/>
              </p:ext>
            </p:extLst>
          </p:nvPr>
        </p:nvGraphicFramePr>
        <p:xfrm>
          <a:off x="152399" y="254000"/>
          <a:ext cx="5867401" cy="6477000"/>
        </p:xfrm>
        <a:graphic>
          <a:graphicData uri="http://schemas.openxmlformats.org/presentationml/2006/ole">
            <mc:AlternateContent xmlns:mc="http://schemas.openxmlformats.org/markup-compatibility/2006">
              <mc:Choice xmlns:v="urn:schemas-microsoft-com:vml" Requires="v">
                <p:oleObj spid="_x0000_s2107" name="Document" r:id="rId4" imgW="5663992" imgH="5067114" progId="Word.Document.12">
                  <p:link updateAutomatic="1"/>
                </p:oleObj>
              </mc:Choice>
              <mc:Fallback>
                <p:oleObj name="Document" r:id="rId4" imgW="5663992" imgH="5067114"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254000"/>
                        <a:ext cx="5867401" cy="64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980921109"/>
      </p:ext>
    </p:extLst>
  </p:cSld>
  <p:clrMapOvr>
    <a:masterClrMapping/>
  </p:clrMapOvr>
  <p:transition spd="med">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0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4545" b="13636"/>
              <a:stretch>
                <a:fillRect/>
              </a:stretch>
            </p:blipFill>
          </mc:Choice>
          <mc:Fallback>
            <p:blipFill>
              <a:blip r:embed="rId4"/>
              <a:srcRect t="4545" b="13636"/>
              <a:stretch>
                <a:fillRect/>
              </a:stretch>
            </p:blipFill>
          </mc:Fallback>
        </mc:AlternateContent>
        <p:spPr>
          <a:xfrm>
            <a:off x="1764406" y="379382"/>
            <a:ext cx="5773882" cy="6113493"/>
          </a:xfrm>
          <a:prstGeom prst="rect">
            <a:avLst/>
          </a:prstGeom>
          <a:solidFill>
            <a:schemeClr val="bg1"/>
          </a:solidFill>
        </p:spPr>
      </p:pic>
    </p:spTree>
    <p:extLst>
      <p:ext uri="{BB962C8B-B14F-4D97-AF65-F5344CB8AC3E}">
        <p14:creationId xmlns:p14="http://schemas.microsoft.com/office/powerpoint/2010/main" val="4164094759"/>
      </p:ext>
    </p:extLst>
  </p:cSld>
  <p:clrMapOvr>
    <a:masterClrMapping/>
  </p:clrMapOvr>
  <p:transition>
    <p:dissolv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38" y="1036108"/>
            <a:ext cx="8424862" cy="487892"/>
          </a:xfrm>
        </p:spPr>
        <p:txBody>
          <a:bodyPr/>
          <a:lstStyle/>
          <a:p>
            <a:r>
              <a:rPr lang="en-US" dirty="0"/>
              <a:t>Data Protection in the Cloud</a:t>
            </a:r>
          </a:p>
        </p:txBody>
      </p:sp>
      <p:sp>
        <p:nvSpPr>
          <p:cNvPr id="3" name="Content Placeholder 2"/>
          <p:cNvSpPr>
            <a:spLocks noGrp="1"/>
          </p:cNvSpPr>
          <p:nvPr>
            <p:ph idx="1"/>
          </p:nvPr>
        </p:nvSpPr>
        <p:spPr>
          <a:xfrm>
            <a:off x="304800" y="1524000"/>
            <a:ext cx="8534400" cy="4724400"/>
          </a:xfrm>
        </p:spPr>
        <p:txBody>
          <a:bodyPr>
            <a:normAutofit/>
          </a:bodyPr>
          <a:lstStyle/>
          <a:p>
            <a:r>
              <a:rPr lang="en-US" sz="2400" dirty="0">
                <a:solidFill>
                  <a:schemeClr val="tx2">
                    <a:lumMod val="10000"/>
                  </a:schemeClr>
                </a:solidFill>
              </a:rPr>
              <a:t>The threat of data compromise increases in the cloud</a:t>
            </a:r>
          </a:p>
          <a:p>
            <a:r>
              <a:rPr lang="en-US" sz="2400" dirty="0">
                <a:solidFill>
                  <a:schemeClr val="tx2">
                    <a:lumMod val="10000"/>
                  </a:schemeClr>
                </a:solidFill>
              </a:rPr>
              <a:t>Database environments used in cloud computing can vary significantly</a:t>
            </a:r>
          </a:p>
        </p:txBody>
      </p:sp>
      <p:graphicFrame>
        <p:nvGraphicFramePr>
          <p:cNvPr id="4" name="Diagram 3"/>
          <p:cNvGraphicFramePr/>
          <p:nvPr>
            <p:extLst>
              <p:ext uri="{D42A27DB-BD31-4B8C-83A1-F6EECF244321}">
                <p14:modId xmlns:p14="http://schemas.microsoft.com/office/powerpoint/2010/main" val="1398326927"/>
              </p:ext>
            </p:extLst>
          </p:nvPr>
        </p:nvGraphicFramePr>
        <p:xfrm>
          <a:off x="533400" y="2971800"/>
          <a:ext cx="80010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33098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 in the Cloud</a:t>
            </a:r>
          </a:p>
        </p:txBody>
      </p:sp>
      <p:sp>
        <p:nvSpPr>
          <p:cNvPr id="3" name="Content Placeholder 2"/>
          <p:cNvSpPr>
            <a:spLocks noGrp="1"/>
          </p:cNvSpPr>
          <p:nvPr>
            <p:ph idx="1"/>
          </p:nvPr>
        </p:nvSpPr>
        <p:spPr>
          <a:xfrm>
            <a:off x="152930" y="2187111"/>
            <a:ext cx="7583488" cy="4800600"/>
          </a:xfrm>
        </p:spPr>
        <p:txBody>
          <a:bodyPr>
            <a:normAutofit fontScale="55000" lnSpcReduction="20000"/>
          </a:bodyPr>
          <a:lstStyle/>
          <a:p>
            <a:r>
              <a:rPr lang="en-US" dirty="0">
                <a:solidFill>
                  <a:schemeClr val="tx2">
                    <a:lumMod val="10000"/>
                  </a:schemeClr>
                </a:solidFill>
              </a:rPr>
              <a:t>Data must be secured while at rest, in transit, and in use,                 and access to the data must be controlled</a:t>
            </a:r>
          </a:p>
          <a:p>
            <a:r>
              <a:rPr lang="en-US" dirty="0">
                <a:solidFill>
                  <a:schemeClr val="tx2">
                    <a:lumMod val="10000"/>
                  </a:schemeClr>
                </a:solidFill>
              </a:rPr>
              <a:t>The client can employ encryption to protect data in transit, though this involves key management responsibilities for the CP</a:t>
            </a:r>
          </a:p>
          <a:p>
            <a:r>
              <a:rPr lang="en-US" dirty="0">
                <a:solidFill>
                  <a:schemeClr val="tx2">
                    <a:lumMod val="10000"/>
                  </a:schemeClr>
                </a:solidFill>
              </a:rPr>
              <a:t>For data at rest the ideal security measure is for the client to encrypt the database and only store encrypted data in the cloud, with the CP having no access to the encryption key</a:t>
            </a:r>
          </a:p>
          <a:p>
            <a:r>
              <a:rPr lang="en-US" dirty="0">
                <a:solidFill>
                  <a:schemeClr val="tx2">
                    <a:lumMod val="10000"/>
                  </a:schemeClr>
                </a:solidFill>
              </a:rPr>
              <a:t>A straightforward solution to the security problem in this context is to encrypt the entire database and </a:t>
            </a:r>
            <a:r>
              <a:rPr lang="en-US">
                <a:solidFill>
                  <a:schemeClr val="tx2">
                    <a:lumMod val="10000"/>
                  </a:schemeClr>
                </a:solidFill>
              </a:rPr>
              <a:t>not </a:t>
            </a:r>
            <a:r>
              <a:rPr lang="en-US" smtClean="0">
                <a:solidFill>
                  <a:schemeClr val="tx2">
                    <a:lumMod val="10000"/>
                  </a:schemeClr>
                </a:solidFill>
              </a:rPr>
              <a:t>providing </a:t>
            </a:r>
            <a:r>
              <a:rPr lang="en-US" dirty="0">
                <a:solidFill>
                  <a:schemeClr val="tx2">
                    <a:lumMod val="10000"/>
                  </a:schemeClr>
                </a:solidFill>
              </a:rPr>
              <a:t>the encryption/decryption keys to the service provider</a:t>
            </a:r>
          </a:p>
          <a:p>
            <a:pPr lvl="1">
              <a:buClr>
                <a:schemeClr val="bg1"/>
              </a:buClr>
            </a:pPr>
            <a:r>
              <a:rPr lang="en-US" dirty="0">
                <a:solidFill>
                  <a:schemeClr val="tx2">
                    <a:lumMod val="10000"/>
                  </a:schemeClr>
                </a:solidFill>
              </a:rPr>
              <a:t>The user has little ability to access individual data items based on searches or indexing on key parameters</a:t>
            </a:r>
          </a:p>
          <a:p>
            <a:pPr lvl="1">
              <a:buClr>
                <a:schemeClr val="bg1"/>
              </a:buClr>
            </a:pPr>
            <a:r>
              <a:rPr lang="en-US" dirty="0">
                <a:solidFill>
                  <a:schemeClr val="tx2">
                    <a:lumMod val="10000"/>
                  </a:schemeClr>
                </a:solidFill>
              </a:rPr>
              <a:t>The user would have to download entire tables from the database, decrypt the tables, and work with the results</a:t>
            </a:r>
          </a:p>
          <a:p>
            <a:pPr lvl="1">
              <a:buClr>
                <a:schemeClr val="bg1"/>
              </a:buClr>
            </a:pPr>
            <a:r>
              <a:rPr lang="en-US" dirty="0">
                <a:solidFill>
                  <a:schemeClr val="tx2">
                    <a:lumMod val="10000"/>
                  </a:schemeClr>
                </a:solidFill>
              </a:rPr>
              <a:t>To provide more flexibility it must be possible to work with the database in its encrypted form</a:t>
            </a:r>
          </a:p>
        </p:txBody>
      </p:sp>
      <p:pic>
        <p:nvPicPr>
          <p:cNvPr id="4" name="Picture 3"/>
          <p:cNvPicPr>
            <a:picLocks noChangeAspect="1"/>
          </p:cNvPicPr>
          <p:nvPr/>
        </p:nvPicPr>
        <p:blipFill>
          <a:blip r:embed="rId3"/>
          <a:stretch>
            <a:fillRect/>
          </a:stretch>
        </p:blipFill>
        <p:spPr>
          <a:xfrm rot="1088155">
            <a:off x="7075999" y="620201"/>
            <a:ext cx="1828800" cy="1828800"/>
          </a:xfrm>
          <a:prstGeom prst="rect">
            <a:avLst/>
          </a:prstGeom>
        </p:spPr>
      </p:pic>
      <p:pic>
        <p:nvPicPr>
          <p:cNvPr id="6" name="Picture 5"/>
          <p:cNvPicPr>
            <a:picLocks noChangeAspect="1"/>
          </p:cNvPicPr>
          <p:nvPr/>
        </p:nvPicPr>
        <p:blipFill>
          <a:blip r:embed="rId4"/>
          <a:stretch>
            <a:fillRect/>
          </a:stretch>
        </p:blipFill>
        <p:spPr>
          <a:xfrm rot="20758098">
            <a:off x="8341114" y="1543264"/>
            <a:ext cx="357522" cy="609599"/>
          </a:xfrm>
          <a:prstGeom prst="rect">
            <a:avLst/>
          </a:prstGeom>
        </p:spPr>
      </p:pic>
    </p:spTree>
    <p:extLst>
      <p:ext uri="{BB962C8B-B14F-4D97-AF65-F5344CB8AC3E}">
        <p14:creationId xmlns:p14="http://schemas.microsoft.com/office/powerpoint/2010/main" val="25892213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2353" t="24545" r="2353" b="20000"/>
              <a:stretch>
                <a:fillRect/>
              </a:stretch>
            </p:blipFill>
          </mc:Choice>
          <mc:Fallback>
            <p:blipFill>
              <a:blip r:embed="rId4"/>
              <a:srcRect l="2353" t="24545" r="2353" b="20000"/>
              <a:stretch>
                <a:fillRect/>
              </a:stretch>
            </p:blipFill>
          </mc:Fallback>
        </mc:AlternateContent>
        <p:spPr>
          <a:xfrm>
            <a:off x="457200" y="304800"/>
            <a:ext cx="8073201" cy="62413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7404016"/>
      </p:ext>
    </p:extLst>
  </p:cSld>
  <p:clrMapOvr>
    <a:masterClrMapping/>
  </p:clrMapOvr>
  <p:transition>
    <p:dissolv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87680"/>
            <a:ext cx="9144000" cy="736320"/>
          </a:xfrm>
        </p:spPr>
        <p:txBody>
          <a:bodyPr/>
          <a:lstStyle/>
          <a:p>
            <a:r>
              <a:rPr lang="en-US" dirty="0"/>
              <a:t>Cloud Security as a Service (SecaaS)</a:t>
            </a:r>
          </a:p>
        </p:txBody>
      </p:sp>
      <p:sp>
        <p:nvSpPr>
          <p:cNvPr id="3" name="Content Placeholder 2"/>
          <p:cNvSpPr>
            <a:spLocks noGrp="1"/>
          </p:cNvSpPr>
          <p:nvPr>
            <p:ph idx="1"/>
          </p:nvPr>
        </p:nvSpPr>
        <p:spPr>
          <a:xfrm>
            <a:off x="780256" y="1646237"/>
            <a:ext cx="7583488" cy="4724400"/>
          </a:xfrm>
        </p:spPr>
        <p:txBody>
          <a:bodyPr>
            <a:normAutofit fontScale="47500" lnSpcReduction="20000"/>
          </a:bodyPr>
          <a:lstStyle/>
          <a:p>
            <a:r>
              <a:rPr lang="en-US" dirty="0">
                <a:solidFill>
                  <a:schemeClr val="tx2">
                    <a:lumMod val="10000"/>
                  </a:schemeClr>
                </a:solidFill>
              </a:rPr>
              <a:t>The Cloud Security Alliance defines SecaaS as the provision of security applications and services via the cloud either to cloud-based infrastructure and software or from the cloud to the customers’ on-premise systems</a:t>
            </a:r>
          </a:p>
          <a:p>
            <a:endParaRPr lang="en-US" dirty="0"/>
          </a:p>
          <a:p>
            <a:endParaRPr lang="en-US" dirty="0"/>
          </a:p>
          <a:p>
            <a:r>
              <a:rPr lang="en-US" dirty="0"/>
              <a:t>The services: authentication, antivirus, antimalware-spyware, intrusion detection, security event management. </a:t>
            </a:r>
          </a:p>
          <a:p>
            <a:endParaRPr lang="en-US" dirty="0">
              <a:solidFill>
                <a:schemeClr val="tx2">
                  <a:lumMod val="10000"/>
                </a:schemeClr>
              </a:solidFill>
            </a:endParaRPr>
          </a:p>
          <a:p>
            <a:endParaRPr lang="en-US" dirty="0">
              <a:solidFill>
                <a:schemeClr val="tx2">
                  <a:lumMod val="10000"/>
                </a:schemeClr>
              </a:solidFill>
            </a:endParaRPr>
          </a:p>
          <a:p>
            <a:r>
              <a:rPr lang="en-US" dirty="0">
                <a:solidFill>
                  <a:schemeClr val="tx2">
                    <a:lumMod val="10000"/>
                  </a:schemeClr>
                </a:solidFill>
              </a:rPr>
              <a:t>The Cloud Security Alliance has identified the following SecaaS categories of service:</a:t>
            </a:r>
          </a:p>
          <a:p>
            <a:pPr lvl="1">
              <a:buClr>
                <a:schemeClr val="bg1"/>
              </a:buClr>
            </a:pPr>
            <a:r>
              <a:rPr lang="en-US" dirty="0">
                <a:solidFill>
                  <a:schemeClr val="tx2">
                    <a:lumMod val="10000"/>
                  </a:schemeClr>
                </a:solidFill>
              </a:rPr>
              <a:t>Identity and access management </a:t>
            </a:r>
          </a:p>
          <a:p>
            <a:pPr lvl="1">
              <a:buClr>
                <a:schemeClr val="bg1"/>
              </a:buClr>
            </a:pPr>
            <a:r>
              <a:rPr lang="en-US" dirty="0">
                <a:solidFill>
                  <a:schemeClr val="tx2">
                    <a:lumMod val="10000"/>
                  </a:schemeClr>
                </a:solidFill>
              </a:rPr>
              <a:t>Data loss prevention</a:t>
            </a:r>
          </a:p>
          <a:p>
            <a:pPr lvl="1">
              <a:buClr>
                <a:schemeClr val="bg1"/>
              </a:buClr>
            </a:pPr>
            <a:r>
              <a:rPr lang="en-US" dirty="0">
                <a:solidFill>
                  <a:schemeClr val="tx2">
                    <a:lumMod val="10000"/>
                  </a:schemeClr>
                </a:solidFill>
              </a:rPr>
              <a:t>Web security</a:t>
            </a:r>
          </a:p>
          <a:p>
            <a:pPr lvl="1">
              <a:buClr>
                <a:schemeClr val="bg1"/>
              </a:buClr>
            </a:pPr>
            <a:r>
              <a:rPr lang="en-US" dirty="0">
                <a:solidFill>
                  <a:schemeClr val="tx2">
                    <a:lumMod val="10000"/>
                  </a:schemeClr>
                </a:solidFill>
              </a:rPr>
              <a:t>E-mail security</a:t>
            </a:r>
          </a:p>
          <a:p>
            <a:pPr lvl="1">
              <a:buClr>
                <a:schemeClr val="bg1"/>
              </a:buClr>
            </a:pPr>
            <a:r>
              <a:rPr lang="en-US" dirty="0">
                <a:solidFill>
                  <a:schemeClr val="tx2">
                    <a:lumMod val="10000"/>
                  </a:schemeClr>
                </a:solidFill>
              </a:rPr>
              <a:t>Security assessments</a:t>
            </a:r>
          </a:p>
          <a:p>
            <a:pPr lvl="1">
              <a:buClr>
                <a:schemeClr val="bg1"/>
              </a:buClr>
            </a:pPr>
            <a:r>
              <a:rPr lang="en-US" dirty="0">
                <a:solidFill>
                  <a:schemeClr val="tx2">
                    <a:lumMod val="10000"/>
                  </a:schemeClr>
                </a:solidFill>
              </a:rPr>
              <a:t>Intrusion management</a:t>
            </a:r>
          </a:p>
          <a:p>
            <a:pPr lvl="1">
              <a:buClr>
                <a:schemeClr val="bg1"/>
              </a:buClr>
            </a:pPr>
            <a:r>
              <a:rPr lang="en-US" dirty="0">
                <a:solidFill>
                  <a:schemeClr val="tx2">
                    <a:lumMod val="10000"/>
                  </a:schemeClr>
                </a:solidFill>
              </a:rPr>
              <a:t>Security information and event management</a:t>
            </a:r>
          </a:p>
          <a:p>
            <a:pPr lvl="1">
              <a:buClr>
                <a:schemeClr val="bg1"/>
              </a:buClr>
            </a:pPr>
            <a:r>
              <a:rPr lang="en-US" dirty="0">
                <a:solidFill>
                  <a:schemeClr val="tx2">
                    <a:lumMod val="10000"/>
                  </a:schemeClr>
                </a:solidFill>
              </a:rPr>
              <a:t>Encryption</a:t>
            </a:r>
          </a:p>
          <a:p>
            <a:pPr lvl="1">
              <a:buClr>
                <a:schemeClr val="bg1"/>
              </a:buClr>
            </a:pPr>
            <a:r>
              <a:rPr lang="en-US" dirty="0">
                <a:solidFill>
                  <a:schemeClr val="tx2">
                    <a:lumMod val="10000"/>
                  </a:schemeClr>
                </a:solidFill>
              </a:rPr>
              <a:t>Business continuity and disaster recovery</a:t>
            </a:r>
          </a:p>
          <a:p>
            <a:pPr lvl="1">
              <a:buClr>
                <a:schemeClr val="bg1"/>
              </a:buClr>
            </a:pPr>
            <a:r>
              <a:rPr lang="en-US" dirty="0">
                <a:solidFill>
                  <a:schemeClr val="tx2">
                    <a:lumMod val="10000"/>
                  </a:schemeClr>
                </a:solidFill>
              </a:rPr>
              <a:t>Network security</a:t>
            </a:r>
          </a:p>
        </p:txBody>
      </p:sp>
      <p:pic>
        <p:nvPicPr>
          <p:cNvPr id="4" name="Picture 3"/>
          <p:cNvPicPr>
            <a:picLocks noChangeAspect="1"/>
          </p:cNvPicPr>
          <p:nvPr/>
        </p:nvPicPr>
        <p:blipFill>
          <a:blip r:embed="rId3"/>
          <a:stretch>
            <a:fillRect/>
          </a:stretch>
        </p:blipFill>
        <p:spPr>
          <a:xfrm>
            <a:off x="6273800" y="4416364"/>
            <a:ext cx="2648744" cy="2310401"/>
          </a:xfrm>
          <a:prstGeom prst="rect">
            <a:avLst/>
          </a:prstGeom>
        </p:spPr>
      </p:pic>
    </p:spTree>
    <p:extLst>
      <p:ext uri="{BB962C8B-B14F-4D97-AF65-F5344CB8AC3E}">
        <p14:creationId xmlns:p14="http://schemas.microsoft.com/office/powerpoint/2010/main" val="721144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48266"/>
            <a:ext cx="8424862" cy="595313"/>
          </a:xfrm>
        </p:spPr>
        <p:txBody>
          <a:bodyPr/>
          <a:lstStyle/>
          <a:p>
            <a:r>
              <a:rPr lang="en-US" b="0" dirty="0"/>
              <a:t/>
            </a:r>
            <a:br>
              <a:rPr lang="en-US" b="0" dirty="0"/>
            </a:br>
            <a:r>
              <a:rPr lang="en-US" b="0" dirty="0"/>
              <a:t>Cloud Security as a Service (</a:t>
            </a:r>
            <a:r>
              <a:rPr lang="en-US" b="0" dirty="0" err="1"/>
              <a:t>SecaaS</a:t>
            </a:r>
            <a:r>
              <a:rPr lang="en-US" b="0" dirty="0"/>
              <a:t>) </a:t>
            </a:r>
            <a:endParaRPr lang="en-US" dirty="0"/>
          </a:p>
        </p:txBody>
      </p:sp>
      <p:sp>
        <p:nvSpPr>
          <p:cNvPr id="3" name="Content Placeholder 2"/>
          <p:cNvSpPr>
            <a:spLocks noGrp="1"/>
          </p:cNvSpPr>
          <p:nvPr>
            <p:ph idx="1"/>
          </p:nvPr>
        </p:nvSpPr>
        <p:spPr>
          <a:xfrm>
            <a:off x="180975" y="1657350"/>
            <a:ext cx="8443912" cy="4736042"/>
          </a:xfrm>
        </p:spPr>
        <p:style>
          <a:lnRef idx="1">
            <a:schemeClr val="dk1"/>
          </a:lnRef>
          <a:fillRef idx="2">
            <a:schemeClr val="dk1"/>
          </a:fillRef>
          <a:effectRef idx="1">
            <a:schemeClr val="dk1"/>
          </a:effectRef>
          <a:fontRef idx="minor">
            <a:schemeClr val="dk1"/>
          </a:fontRef>
        </p:style>
        <p:txBody>
          <a:bodyPr/>
          <a:lstStyle/>
          <a:p>
            <a:r>
              <a:rPr lang="en-US" sz="1600" b="1" dirty="0"/>
              <a:t>Identify and access management </a:t>
            </a:r>
            <a:r>
              <a:rPr lang="en-US" sz="1600" dirty="0"/>
              <a:t>- people, processes, and systems. Used to manage access to enterprise resources, assure the identity is verified, and grants correct level to access. It involves authentication and access control services. </a:t>
            </a:r>
          </a:p>
          <a:p>
            <a:endParaRPr lang="en-US" sz="1600" dirty="0"/>
          </a:p>
          <a:p>
            <a:r>
              <a:rPr lang="en-US" sz="1600" b="1" dirty="0"/>
              <a:t>Data loss prevention </a:t>
            </a:r>
            <a:r>
              <a:rPr lang="en-US" sz="1600" dirty="0"/>
              <a:t>- monitoring, protecting, and verifying the data, implemented by cloud client, make rules about what functions can be performed on data. </a:t>
            </a:r>
          </a:p>
          <a:p>
            <a:endParaRPr lang="en-US" sz="1600" dirty="0"/>
          </a:p>
          <a:p>
            <a:r>
              <a:rPr lang="en-US" sz="1600" b="1" dirty="0"/>
              <a:t>Web security </a:t>
            </a:r>
            <a:r>
              <a:rPr lang="en-US" sz="1600" dirty="0"/>
              <a:t>- real-time protection offered through software/appliance installation, or the cloud by proxying or redirecting web traffic to the </a:t>
            </a:r>
            <a:r>
              <a:rPr lang="en-US" sz="1600" b="1" dirty="0"/>
              <a:t>CP</a:t>
            </a:r>
            <a:r>
              <a:rPr lang="en-US" sz="1600" dirty="0"/>
              <a:t>. Antivirus, antimalware, usage policy enforcement, data backup, traffic control, web access control within it. </a:t>
            </a:r>
          </a:p>
          <a:p>
            <a:endParaRPr lang="en-US" sz="1600" dirty="0"/>
          </a:p>
          <a:p>
            <a:r>
              <a:rPr lang="en-US" sz="1600" b="1" dirty="0"/>
              <a:t>Email security </a:t>
            </a:r>
            <a:r>
              <a:rPr lang="en-US" sz="1600" dirty="0"/>
              <a:t>- provides control over inbound and outbound email, protects from phishing, malicious attachments, offers corporate policies, spam prevention, digital signatures and email encryption. </a:t>
            </a:r>
          </a:p>
          <a:p>
            <a:endParaRPr lang="en-US" sz="1600" dirty="0"/>
          </a:p>
          <a:p>
            <a:r>
              <a:rPr lang="en-US" sz="1600" b="1" dirty="0"/>
              <a:t>Security assessments </a:t>
            </a:r>
            <a:r>
              <a:rPr lang="en-US" sz="1600" dirty="0"/>
              <a:t>- third part audits of cloud services, provides tools and access points to facilitate assessment activities. </a:t>
            </a:r>
          </a:p>
          <a:p>
            <a:endParaRPr lang="en-US" sz="1600" dirty="0"/>
          </a:p>
        </p:txBody>
      </p:sp>
    </p:spTree>
    <p:extLst>
      <p:ext uri="{BB962C8B-B14F-4D97-AF65-F5344CB8AC3E}">
        <p14:creationId xmlns:p14="http://schemas.microsoft.com/office/powerpoint/2010/main" val="3787469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933450"/>
            <a:ext cx="8424862" cy="494507"/>
          </a:xfrm>
        </p:spPr>
        <p:txBody>
          <a:bodyPr/>
          <a:lstStyle/>
          <a:p>
            <a:r>
              <a:rPr lang="en-US" b="0" dirty="0"/>
              <a:t/>
            </a:r>
            <a:br>
              <a:rPr lang="en-US" b="0" dirty="0"/>
            </a:br>
            <a:r>
              <a:rPr lang="en-US" b="0" dirty="0"/>
              <a:t>Cloud Security as a Service (</a:t>
            </a:r>
            <a:r>
              <a:rPr lang="en-US" b="0" dirty="0" err="1"/>
              <a:t>SecaaS</a:t>
            </a:r>
            <a:r>
              <a:rPr lang="en-US" b="0" dirty="0"/>
              <a:t>) </a:t>
            </a:r>
            <a:endParaRPr lang="en-US" dirty="0"/>
          </a:p>
        </p:txBody>
      </p:sp>
      <p:sp>
        <p:nvSpPr>
          <p:cNvPr id="3" name="Content Placeholder 2"/>
          <p:cNvSpPr>
            <a:spLocks noGrp="1"/>
          </p:cNvSpPr>
          <p:nvPr>
            <p:ph idx="1"/>
          </p:nvPr>
        </p:nvSpPr>
        <p:spPr>
          <a:xfrm>
            <a:off x="390525" y="1390650"/>
            <a:ext cx="8443912" cy="5348287"/>
          </a:xfrm>
        </p:spPr>
        <p:style>
          <a:lnRef idx="1">
            <a:schemeClr val="dk1"/>
          </a:lnRef>
          <a:fillRef idx="2">
            <a:schemeClr val="dk1"/>
          </a:fillRef>
          <a:effectRef idx="1">
            <a:schemeClr val="dk1"/>
          </a:effectRef>
          <a:fontRef idx="minor">
            <a:schemeClr val="dk1"/>
          </a:fontRef>
        </p:style>
        <p:txBody>
          <a:bodyPr/>
          <a:lstStyle/>
          <a:p>
            <a:r>
              <a:rPr lang="en-US" sz="1600" b="1" dirty="0"/>
              <a:t>Intrusion management </a:t>
            </a:r>
            <a:r>
              <a:rPr lang="en-US" sz="1600" dirty="0"/>
              <a:t>- intrusion detection, prevention, and response, the core is intrusion detection systems (</a:t>
            </a:r>
            <a:r>
              <a:rPr lang="en-US" sz="1600" b="1" dirty="0"/>
              <a:t>IDS</a:t>
            </a:r>
            <a:r>
              <a:rPr lang="en-US" sz="1600" dirty="0"/>
              <a:t>s) and intrusion prevention systems (</a:t>
            </a:r>
            <a:r>
              <a:rPr lang="en-US" sz="1600" b="1" dirty="0"/>
              <a:t>IPS</a:t>
            </a:r>
            <a:r>
              <a:rPr lang="en-US" sz="1600" dirty="0"/>
              <a:t>s). </a:t>
            </a:r>
            <a:r>
              <a:rPr lang="en-US" sz="1600" b="1" dirty="0"/>
              <a:t>IDS </a:t>
            </a:r>
            <a:r>
              <a:rPr lang="en-US" sz="1600" dirty="0"/>
              <a:t>detects unauthorized accesses to host system, while </a:t>
            </a:r>
            <a:r>
              <a:rPr lang="en-US" sz="1600" b="1" dirty="0"/>
              <a:t>IPS </a:t>
            </a:r>
            <a:r>
              <a:rPr lang="en-US" sz="1600" dirty="0"/>
              <a:t>block traffic from intruders. </a:t>
            </a:r>
          </a:p>
          <a:p>
            <a:endParaRPr lang="en-US" sz="1600" dirty="0"/>
          </a:p>
          <a:p>
            <a:r>
              <a:rPr lang="en-US" sz="1600" b="1" dirty="0"/>
              <a:t>Security info. and event management </a:t>
            </a:r>
            <a:r>
              <a:rPr lang="en-US" sz="1600" dirty="0"/>
              <a:t>- aggregates log and event data from virtual and real networks, applications, and systems, provides real-time reporting and info./event alarming. </a:t>
            </a:r>
          </a:p>
          <a:p>
            <a:endParaRPr lang="en-US" sz="1600" dirty="0"/>
          </a:p>
          <a:p>
            <a:r>
              <a:rPr lang="en-US" sz="1600" b="1" dirty="0"/>
              <a:t>Encryption </a:t>
            </a:r>
            <a:r>
              <a:rPr lang="en-US" sz="1600" dirty="0"/>
              <a:t>- provides for data, as email traffic, client-specific network management info, and identifies info. Involves key management, application encryption, and data content access. </a:t>
            </a:r>
          </a:p>
          <a:p>
            <a:endParaRPr lang="en-US" sz="1600" dirty="0"/>
          </a:p>
          <a:p>
            <a:r>
              <a:rPr lang="en-US" sz="1600" b="1" dirty="0"/>
              <a:t>Business continuity and disaster recovery </a:t>
            </a:r>
            <a:r>
              <a:rPr lang="en-US" sz="1600" dirty="0"/>
              <a:t>- measures and mechanisms to ensure operational resiliency in the events or service interruptions. Includes flexible infrastructure, redundancy of functions and hardware, monitored operations, geographically distributed data centers, and network survivability. </a:t>
            </a:r>
          </a:p>
          <a:p>
            <a:endParaRPr lang="en-US" sz="1600" dirty="0"/>
          </a:p>
          <a:p>
            <a:r>
              <a:rPr lang="en-US" sz="1600" b="1" dirty="0"/>
              <a:t>Network security </a:t>
            </a:r>
            <a:r>
              <a:rPr lang="en-US" sz="1600" dirty="0"/>
              <a:t>- security services that allocate access, distribute, monitor, and protect resource services. Includes perimeter, server firewalls, DOS protection, in the network security service. </a:t>
            </a:r>
          </a:p>
          <a:p>
            <a:endParaRPr lang="en-US" sz="1600" dirty="0"/>
          </a:p>
        </p:txBody>
      </p:sp>
    </p:spTree>
    <p:extLst>
      <p:ext uri="{BB962C8B-B14F-4D97-AF65-F5344CB8AC3E}">
        <p14:creationId xmlns:p14="http://schemas.microsoft.com/office/powerpoint/2010/main" val="3351794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1.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l="2353" t="13636" r="1176" b="7273"/>
              <a:stretch>
                <a:fillRect/>
              </a:stretch>
            </p:blipFill>
          </mc:Choice>
          <mc:Fallback>
            <p:blipFill>
              <a:blip r:embed="rId4"/>
              <a:srcRect l="2353" t="13636" r="1176" b="7273"/>
              <a:stretch>
                <a:fillRect/>
              </a:stretch>
            </p:blipFill>
          </mc:Fallback>
        </mc:AlternateContent>
        <p:spPr>
          <a:xfrm>
            <a:off x="372533" y="120187"/>
            <a:ext cx="7924800" cy="6737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67339693"/>
      </p:ext>
    </p:extLst>
  </p:cSld>
  <p:clrMapOvr>
    <a:masterClrMapping/>
  </p:clrMapOvr>
  <p:transition>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2400" y="2514600"/>
            <a:ext cx="8763000" cy="3329574"/>
          </a:xfrm>
          <a:prstGeom prst="rect">
            <a:avLst/>
          </a:prstGeom>
        </p:spPr>
      </p:pic>
      <p:sp>
        <p:nvSpPr>
          <p:cNvPr id="6" name="TextBox 5"/>
          <p:cNvSpPr txBox="1"/>
          <p:nvPr/>
        </p:nvSpPr>
        <p:spPr>
          <a:xfrm>
            <a:off x="0" y="990600"/>
            <a:ext cx="9144000" cy="954107"/>
          </a:xfrm>
          <a:prstGeom prst="rect">
            <a:avLst/>
          </a:prstGeom>
          <a:noFill/>
        </p:spPr>
        <p:txBody>
          <a:bodyPr wrap="square" rtlCol="0" anchor="t">
            <a:spAutoFit/>
          </a:bodyPr>
          <a:lstStyle/>
          <a:p>
            <a:r>
              <a:rPr lang="en-US" sz="2800" b="1" dirty="0">
                <a:latin typeface="+mj-lt"/>
              </a:rPr>
              <a:t>Addressing Cloud Computing Security Concerns: Control Functions and Classes </a:t>
            </a:r>
            <a:endParaRPr lang="en-US" sz="1800" dirty="0">
              <a:latin typeface="Arial Narrow"/>
            </a:endParaRPr>
          </a:p>
        </p:txBody>
      </p:sp>
    </p:spTree>
    <p:extLst>
      <p:ext uri="{BB962C8B-B14F-4D97-AF65-F5344CB8AC3E}">
        <p14:creationId xmlns:p14="http://schemas.microsoft.com/office/powerpoint/2010/main" val="42853588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dirty="0"/>
              <a:t>Summary</a:t>
            </a:r>
            <a:endParaRPr lang="en-AU" dirty="0"/>
          </a:p>
        </p:txBody>
      </p:sp>
      <p:sp>
        <p:nvSpPr>
          <p:cNvPr id="76803" name="Rectangle 3"/>
          <p:cNvSpPr>
            <a:spLocks noGrp="1" noChangeArrowheads="1"/>
          </p:cNvSpPr>
          <p:nvPr>
            <p:ph sz="half" idx="1"/>
          </p:nvPr>
        </p:nvSpPr>
        <p:spPr/>
        <p:txBody>
          <a:bodyPr>
            <a:normAutofit fontScale="85000" lnSpcReduction="20000"/>
          </a:bodyPr>
          <a:lstStyle/>
          <a:p>
            <a:r>
              <a:rPr lang="en-US" dirty="0">
                <a:solidFill>
                  <a:schemeClr val="tx2">
                    <a:lumMod val="10000"/>
                  </a:schemeClr>
                </a:solidFill>
              </a:rPr>
              <a:t>Network access control</a:t>
            </a:r>
          </a:p>
          <a:p>
            <a:pPr lvl="1">
              <a:buClr>
                <a:schemeClr val="bg1"/>
              </a:buClr>
            </a:pPr>
            <a:r>
              <a:rPr lang="en-US" dirty="0">
                <a:solidFill>
                  <a:schemeClr val="tx2">
                    <a:lumMod val="10000"/>
                  </a:schemeClr>
                </a:solidFill>
              </a:rPr>
              <a:t>Elements of a network access control system</a:t>
            </a:r>
          </a:p>
          <a:p>
            <a:pPr lvl="1">
              <a:buClr>
                <a:schemeClr val="bg1"/>
              </a:buClr>
            </a:pPr>
            <a:r>
              <a:rPr lang="en-US" dirty="0">
                <a:solidFill>
                  <a:schemeClr val="tx2">
                    <a:lumMod val="10000"/>
                  </a:schemeClr>
                </a:solidFill>
              </a:rPr>
              <a:t>Network access enforcement methods</a:t>
            </a:r>
          </a:p>
          <a:p>
            <a:r>
              <a:rPr lang="en-US" dirty="0">
                <a:solidFill>
                  <a:schemeClr val="tx2">
                    <a:lumMod val="10000"/>
                  </a:schemeClr>
                </a:solidFill>
              </a:rPr>
              <a:t>Extensible authentication protocol</a:t>
            </a:r>
          </a:p>
          <a:p>
            <a:pPr lvl="1">
              <a:buClr>
                <a:schemeClr val="bg1"/>
              </a:buClr>
            </a:pPr>
            <a:r>
              <a:rPr lang="en-US" dirty="0">
                <a:solidFill>
                  <a:schemeClr val="tx2">
                    <a:lumMod val="10000"/>
                  </a:schemeClr>
                </a:solidFill>
              </a:rPr>
              <a:t>Authentication methods</a:t>
            </a:r>
          </a:p>
          <a:p>
            <a:pPr lvl="1">
              <a:buClr>
                <a:schemeClr val="bg1"/>
              </a:buClr>
            </a:pPr>
            <a:r>
              <a:rPr lang="en-US" dirty="0">
                <a:solidFill>
                  <a:schemeClr val="tx2">
                    <a:lumMod val="10000"/>
                  </a:schemeClr>
                </a:solidFill>
              </a:rPr>
              <a:t>EAP exchanges</a:t>
            </a:r>
          </a:p>
          <a:p>
            <a:pPr marL="282575" lvl="1" indent="-282575">
              <a:spcBef>
                <a:spcPts val="2000"/>
              </a:spcBef>
              <a:buClrTx/>
            </a:pPr>
            <a:r>
              <a:rPr lang="en-US" sz="2000" dirty="0">
                <a:solidFill>
                  <a:schemeClr val="tx2">
                    <a:lumMod val="10000"/>
                  </a:schemeClr>
                </a:solidFill>
              </a:rPr>
              <a:t>Cloud security as a service</a:t>
            </a:r>
          </a:p>
          <a:p>
            <a:pPr lvl="1"/>
            <a:endParaRPr lang="en-AU" dirty="0"/>
          </a:p>
        </p:txBody>
      </p:sp>
      <p:sp>
        <p:nvSpPr>
          <p:cNvPr id="76804" name="Content Placeholder 11"/>
          <p:cNvSpPr>
            <a:spLocks noGrp="1"/>
          </p:cNvSpPr>
          <p:nvPr>
            <p:ph sz="half" idx="2"/>
          </p:nvPr>
        </p:nvSpPr>
        <p:spPr/>
        <p:txBody>
          <a:bodyPr>
            <a:normAutofit fontScale="85000" lnSpcReduction="20000"/>
          </a:bodyPr>
          <a:lstStyle/>
          <a:p>
            <a:r>
              <a:rPr lang="en-US" dirty="0">
                <a:solidFill>
                  <a:schemeClr val="tx2">
                    <a:lumMod val="10000"/>
                  </a:schemeClr>
                </a:solidFill>
              </a:rPr>
              <a:t>IEEE 802.1X port-based network access control</a:t>
            </a:r>
          </a:p>
          <a:p>
            <a:r>
              <a:rPr lang="en-US" dirty="0">
                <a:solidFill>
                  <a:schemeClr val="tx2">
                    <a:lumMod val="10000"/>
                  </a:schemeClr>
                </a:solidFill>
              </a:rPr>
              <a:t>Cloud computing</a:t>
            </a:r>
          </a:p>
          <a:p>
            <a:pPr lvl="1">
              <a:buClr>
                <a:schemeClr val="bg1"/>
              </a:buClr>
            </a:pPr>
            <a:r>
              <a:rPr lang="en-US" dirty="0">
                <a:solidFill>
                  <a:schemeClr val="tx2">
                    <a:lumMod val="10000"/>
                  </a:schemeClr>
                </a:solidFill>
              </a:rPr>
              <a:t>Elements</a:t>
            </a:r>
          </a:p>
          <a:p>
            <a:pPr lvl="1">
              <a:buClr>
                <a:schemeClr val="bg1"/>
              </a:buClr>
            </a:pPr>
            <a:r>
              <a:rPr lang="en-US" dirty="0">
                <a:solidFill>
                  <a:schemeClr val="tx2">
                    <a:lumMod val="10000"/>
                  </a:schemeClr>
                </a:solidFill>
              </a:rPr>
              <a:t>Reference architecture</a:t>
            </a:r>
          </a:p>
          <a:p>
            <a:r>
              <a:rPr lang="en-US" dirty="0">
                <a:solidFill>
                  <a:schemeClr val="tx2">
                    <a:lumMod val="10000"/>
                  </a:schemeClr>
                </a:solidFill>
              </a:rPr>
              <a:t>Cloud security risks and countermeasures</a:t>
            </a:r>
          </a:p>
          <a:p>
            <a:r>
              <a:rPr lang="en-US" dirty="0">
                <a:solidFill>
                  <a:schemeClr val="tx2">
                    <a:lumMod val="10000"/>
                  </a:schemeClr>
                </a:solidFill>
              </a:rPr>
              <a:t>Data protection in the cloud</a:t>
            </a:r>
          </a:p>
          <a:p>
            <a:r>
              <a:rPr lang="en-US" dirty="0">
                <a:solidFill>
                  <a:schemeClr val="tx2">
                    <a:lumMod val="10000"/>
                  </a:schemeClr>
                </a:solidFill>
              </a:rPr>
              <a:t>Addressing cloud computing security concerns</a:t>
            </a:r>
          </a:p>
        </p:txBody>
      </p:sp>
    </p:spTree>
    <p:extLst>
      <p:ext uri="{BB962C8B-B14F-4D97-AF65-F5344CB8AC3E}">
        <p14:creationId xmlns:p14="http://schemas.microsoft.com/office/powerpoint/2010/main" val="41697173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52529"/>
            <a:ext cx="9144000" cy="628468"/>
          </a:xfrm>
        </p:spPr>
        <p:txBody>
          <a:bodyPr/>
          <a:lstStyle/>
          <a:p>
            <a:r>
              <a:rPr lang="en-US" dirty="0"/>
              <a:t>Network Access Enforcement Methods</a:t>
            </a:r>
          </a:p>
        </p:txBody>
      </p:sp>
      <p:sp>
        <p:nvSpPr>
          <p:cNvPr id="3" name="Content Placeholder 2"/>
          <p:cNvSpPr>
            <a:spLocks noGrp="1"/>
          </p:cNvSpPr>
          <p:nvPr>
            <p:ph idx="1"/>
          </p:nvPr>
        </p:nvSpPr>
        <p:spPr>
          <a:xfrm>
            <a:off x="780256" y="1480997"/>
            <a:ext cx="7583488" cy="4876800"/>
          </a:xfrm>
        </p:spPr>
        <p:txBody>
          <a:bodyPr/>
          <a:lstStyle/>
          <a:p>
            <a:r>
              <a:rPr lang="en-US" sz="2800" dirty="0">
                <a:solidFill>
                  <a:schemeClr val="tx2">
                    <a:lumMod val="10000"/>
                  </a:schemeClr>
                </a:solidFill>
              </a:rPr>
              <a:t>The actions that are applied to ARs to regulate access to the enterprise network</a:t>
            </a:r>
          </a:p>
          <a:p>
            <a:pPr lvl="1"/>
            <a:r>
              <a:rPr lang="en-US" sz="2000" dirty="0">
                <a:solidFill>
                  <a:schemeClr val="tx2">
                    <a:lumMod val="10000"/>
                  </a:schemeClr>
                </a:solidFill>
              </a:rPr>
              <a:t>Many vendors support multiple enforcement methods simultaneously, allowing the customer to tailor the configuration by using one or a combination of methods</a:t>
            </a:r>
          </a:p>
          <a:p>
            <a:pPr lvl="1"/>
            <a:endParaRPr lang="en-US" sz="2000" dirty="0"/>
          </a:p>
        </p:txBody>
      </p:sp>
      <p:graphicFrame>
        <p:nvGraphicFramePr>
          <p:cNvPr id="4" name="Diagram 3"/>
          <p:cNvGraphicFramePr/>
          <p:nvPr>
            <p:extLst>
              <p:ext uri="{D42A27DB-BD31-4B8C-83A1-F6EECF244321}">
                <p14:modId xmlns:p14="http://schemas.microsoft.com/office/powerpoint/2010/main" val="3257647857"/>
              </p:ext>
            </p:extLst>
          </p:nvPr>
        </p:nvGraphicFramePr>
        <p:xfrm>
          <a:off x="2029691" y="3647282"/>
          <a:ext cx="5562600" cy="218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0853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917575"/>
            <a:ext cx="8424862" cy="631307"/>
          </a:xfrm>
        </p:spPr>
        <p:txBody>
          <a:bodyPr/>
          <a:lstStyle/>
          <a:p>
            <a:r>
              <a:rPr lang="en-US" b="0" dirty="0"/>
              <a:t/>
            </a:r>
            <a:br>
              <a:rPr lang="en-US" b="0" dirty="0"/>
            </a:br>
            <a:r>
              <a:rPr lang="en-US" b="0" dirty="0"/>
              <a:t>Network Access Enforcement Methods </a:t>
            </a:r>
            <a:endParaRPr lang="en-US" dirty="0"/>
          </a:p>
        </p:txBody>
      </p:sp>
      <p:sp>
        <p:nvSpPr>
          <p:cNvPr id="3" name="Content Placeholder 2"/>
          <p:cNvSpPr>
            <a:spLocks noGrp="1"/>
          </p:cNvSpPr>
          <p:nvPr>
            <p:ph idx="1"/>
          </p:nvPr>
        </p:nvSpPr>
        <p:spPr>
          <a:xfrm>
            <a:off x="376238" y="1548882"/>
            <a:ext cx="8443912" cy="4285894"/>
          </a:xfrm>
        </p:spPr>
        <p:txBody>
          <a:bodyPr/>
          <a:lstStyle/>
          <a:p>
            <a:r>
              <a:rPr lang="en-US" sz="1800" b="1" dirty="0"/>
              <a:t>IEEE 802.1X</a:t>
            </a:r>
            <a:r>
              <a:rPr lang="en-US" sz="1800" dirty="0"/>
              <a:t>: enforces authorization before a port is assigned an IP address. IEEE 802.1X makes use of the Extensible Authentication Protocol for the authentication process. </a:t>
            </a:r>
          </a:p>
          <a:p>
            <a:endParaRPr lang="en-US" sz="1800" dirty="0"/>
          </a:p>
          <a:p>
            <a:r>
              <a:rPr lang="en-US" sz="1800" b="1" dirty="0"/>
              <a:t>Virtual local area networks (VLANs)</a:t>
            </a:r>
            <a:r>
              <a:rPr lang="en-US" sz="1800" dirty="0"/>
              <a:t>: the enterprise network, consisting of an interconnected set of LANs, is segmented logically into a number of virtual LANs. The NAC system decides to which of the network’s VLANs it will direct an AR. </a:t>
            </a:r>
          </a:p>
          <a:p>
            <a:endParaRPr lang="en-US" sz="1800" dirty="0"/>
          </a:p>
          <a:p>
            <a:r>
              <a:rPr lang="en-US" sz="1800" b="1" dirty="0"/>
              <a:t>Firewall</a:t>
            </a:r>
            <a:r>
              <a:rPr lang="en-US" sz="1800" dirty="0"/>
              <a:t>: allow or deny network traffic between an enterprise host and an external user. </a:t>
            </a:r>
          </a:p>
          <a:p>
            <a:endParaRPr lang="en-US" sz="1800" dirty="0"/>
          </a:p>
          <a:p>
            <a:r>
              <a:rPr lang="en-US" sz="1800" b="1" dirty="0"/>
              <a:t>DHCP management</a:t>
            </a:r>
            <a:r>
              <a:rPr lang="en-US" sz="1800" dirty="0"/>
              <a:t>: DHCP enables dynamic allocation of IP addresses to hosts. A DHCP server intercepts DHCP requests and assigns IP addresses. Thus, NAC enforcement occurs at the IP layer based on subnet and IP assignment. </a:t>
            </a:r>
          </a:p>
          <a:p>
            <a:endParaRPr lang="en-US" sz="1800" dirty="0"/>
          </a:p>
        </p:txBody>
      </p:sp>
    </p:spTree>
    <p:extLst>
      <p:ext uri="{BB962C8B-B14F-4D97-AF65-F5344CB8AC3E}">
        <p14:creationId xmlns:p14="http://schemas.microsoft.com/office/powerpoint/2010/main" val="2183681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609600" y="900332"/>
            <a:ext cx="8229600" cy="633047"/>
          </a:xfrm>
        </p:spPr>
        <p:txBody>
          <a:bodyPr/>
          <a:lstStyle/>
          <a:p>
            <a:r>
              <a:rPr lang="en-US" altLang="en-US" dirty="0"/>
              <a:t>What is </a:t>
            </a:r>
            <a:r>
              <a:rPr lang="en-US" altLang="en-US" dirty="0" smtClean="0"/>
              <a:t>EAP  (RFC 3748)</a:t>
            </a:r>
            <a:endParaRPr lang="en-US" altLang="en-US" dirty="0"/>
          </a:p>
        </p:txBody>
      </p:sp>
      <p:sp>
        <p:nvSpPr>
          <p:cNvPr id="3075" name="Rectangle 3"/>
          <p:cNvSpPr>
            <a:spLocks noGrp="1" noChangeArrowheads="1"/>
          </p:cNvSpPr>
          <p:nvPr>
            <p:ph type="body" idx="1"/>
          </p:nvPr>
        </p:nvSpPr>
        <p:spPr>
          <a:xfrm>
            <a:off x="395288" y="1637446"/>
            <a:ext cx="8443912" cy="4032250"/>
          </a:xfrm>
        </p:spPr>
        <p:txBody>
          <a:bodyPr/>
          <a:lstStyle/>
          <a:p>
            <a:pPr algn="l" rtl="0"/>
            <a:r>
              <a:rPr lang="en-US" altLang="en-US" sz="2000" dirty="0"/>
              <a:t>EAP stands for Extensible Authentication Protocol.</a:t>
            </a:r>
          </a:p>
          <a:p>
            <a:pPr algn="l" rtl="0"/>
            <a:r>
              <a:rPr lang="en-US" altLang="en-US" sz="2000" dirty="0"/>
              <a:t>Offers a basic framework for network access and authentication protocols.</a:t>
            </a:r>
          </a:p>
          <a:p>
            <a:pPr algn="l" rtl="0"/>
            <a:r>
              <a:rPr lang="en-US" altLang="en-US" sz="2000" dirty="0"/>
              <a:t>Many different authentication protocols can be used over </a:t>
            </a:r>
            <a:r>
              <a:rPr lang="en-US" altLang="en-US" sz="2000" dirty="0" smtClean="0"/>
              <a:t>it (hence the word extensible is referred to).</a:t>
            </a:r>
            <a:endParaRPr lang="en-US" altLang="en-US" sz="2000" dirty="0"/>
          </a:p>
          <a:p>
            <a:pPr algn="l" rtl="0"/>
            <a:r>
              <a:rPr lang="en-US" altLang="en-US" sz="2000" dirty="0"/>
              <a:t>New authentication protocols can be easily added</a:t>
            </a:r>
            <a:r>
              <a:rPr lang="en-US" altLang="en-US" sz="2000" dirty="0" smtClean="0"/>
              <a:t>.</a:t>
            </a:r>
          </a:p>
          <a:p>
            <a:r>
              <a:rPr lang="en-US" sz="2000" dirty="0"/>
              <a:t>The Extensible Authentication Protocol (EAP) is a general protocol for PPP and wireless authentication which supports multiple authentication mechanisms. Microsoft Windows uses EAP to authenticate Point-to-Point Protocol (PPP)-based connections (such as dial-up, virtual private network remote access, and site-to-site connections) and for IEEE 802.1X-based network access to authenticating Ethernet switches and wireless access points (APs)</a:t>
            </a:r>
            <a:endParaRPr lang="en-US" sz="2000" b="1" dirty="0"/>
          </a:p>
          <a:p>
            <a:pPr algn="l" rtl="0"/>
            <a:endParaRPr lang="en-US" altLang="en-US" sz="2000" dirty="0"/>
          </a:p>
        </p:txBody>
      </p:sp>
    </p:spTree>
    <p:extLst>
      <p:ext uri="{BB962C8B-B14F-4D97-AF65-F5344CB8AC3E}">
        <p14:creationId xmlns:p14="http://schemas.microsoft.com/office/powerpoint/2010/main" val="2447289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9388" y="661182"/>
            <a:ext cx="8229600" cy="769034"/>
          </a:xfrm>
        </p:spPr>
        <p:txBody>
          <a:bodyPr/>
          <a:lstStyle/>
          <a:p>
            <a:r>
              <a:rPr lang="en-US" altLang="en-US" dirty="0"/>
              <a:t>EAP Background</a:t>
            </a:r>
          </a:p>
        </p:txBody>
      </p:sp>
      <p:sp>
        <p:nvSpPr>
          <p:cNvPr id="4099" name="Rectangle 3"/>
          <p:cNvSpPr>
            <a:spLocks noGrp="1" noChangeArrowheads="1"/>
          </p:cNvSpPr>
          <p:nvPr>
            <p:ph type="body" idx="1"/>
          </p:nvPr>
        </p:nvSpPr>
        <p:spPr>
          <a:xfrm>
            <a:off x="457200" y="1600200"/>
            <a:ext cx="8229600" cy="3200400"/>
          </a:xfrm>
        </p:spPr>
        <p:txBody>
          <a:bodyPr/>
          <a:lstStyle/>
          <a:p>
            <a:pPr algn="l" rtl="0"/>
            <a:r>
              <a:rPr lang="en-US" altLang="en-US" dirty="0"/>
              <a:t>Originally developed for use with </a:t>
            </a:r>
            <a:r>
              <a:rPr lang="en-US" altLang="en-US" dirty="0" err="1"/>
              <a:t>ppp</a:t>
            </a:r>
            <a:r>
              <a:rPr lang="en-US" altLang="en-US" dirty="0"/>
              <a:t>.</a:t>
            </a:r>
          </a:p>
          <a:p>
            <a:pPr algn="l" rtl="0"/>
            <a:r>
              <a:rPr lang="en-US" altLang="en-US" dirty="0"/>
              <a:t>Extends the </a:t>
            </a:r>
            <a:r>
              <a:rPr lang="en-US" altLang="en-US" dirty="0" err="1"/>
              <a:t>ppp</a:t>
            </a:r>
            <a:r>
              <a:rPr lang="en-US" altLang="en-US" dirty="0"/>
              <a:t>-chap (Challenge-Handshake authentication protocol) method.</a:t>
            </a:r>
          </a:p>
          <a:p>
            <a:pPr algn="l" rtl="0"/>
            <a:r>
              <a:rPr lang="en-US" altLang="en-US" dirty="0"/>
              <a:t>Designed to work as a link layer authentication protocol.</a:t>
            </a:r>
          </a:p>
          <a:p>
            <a:pPr algn="l" rtl="0"/>
            <a:endParaRPr lang="en-US" altLang="en-US" dirty="0"/>
          </a:p>
          <a:p>
            <a:pPr algn="l" rtl="0"/>
            <a:endParaRPr lang="en-US" altLang="en-US" dirty="0"/>
          </a:p>
        </p:txBody>
      </p:sp>
    </p:spTree>
    <p:extLst>
      <p:ext uri="{BB962C8B-B14F-4D97-AF65-F5344CB8AC3E}">
        <p14:creationId xmlns:p14="http://schemas.microsoft.com/office/powerpoint/2010/main" val="2121987467"/>
      </p:ext>
    </p:extLst>
  </p:cSld>
  <p:clrMapOvr>
    <a:masterClrMapping/>
  </p:clrMapOvr>
  <p:timing>
    <p:tnLst>
      <p:par>
        <p:cTn id="1" dur="indefinite" restart="never" nodeType="tmRoot"/>
      </p:par>
    </p:tnLst>
  </p:timing>
</p:sld>
</file>

<file path=ppt/theme/theme1.xml><?xml version="1.0" encoding="utf-8"?>
<a:theme xmlns:a="http://schemas.openxmlformats.org/drawingml/2006/main" name="UM2007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MMC0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UMMC02 1">
        <a:dk1>
          <a:srgbClr val="000054"/>
        </a:dk1>
        <a:lt1>
          <a:srgbClr val="EAEAEA"/>
        </a:lt1>
        <a:dk2>
          <a:srgbClr val="00007A"/>
        </a:dk2>
        <a:lt2>
          <a:srgbClr val="EBD189"/>
        </a:lt2>
        <a:accent1>
          <a:srgbClr val="FCAB40"/>
        </a:accent1>
        <a:accent2>
          <a:srgbClr val="555BAD"/>
        </a:accent2>
        <a:accent3>
          <a:srgbClr val="AAAABE"/>
        </a:accent3>
        <a:accent4>
          <a:srgbClr val="C8C8C8"/>
        </a:accent4>
        <a:accent5>
          <a:srgbClr val="FDD2AF"/>
        </a:accent5>
        <a:accent6>
          <a:srgbClr val="4C529C"/>
        </a:accent6>
        <a:hlink>
          <a:srgbClr val="B97C01"/>
        </a:hlink>
        <a:folHlink>
          <a:srgbClr val="CCFF33"/>
        </a:folHlink>
      </a:clrScheme>
      <a:clrMap bg1="dk2" tx1="lt1" bg2="dk1" tx2="lt2" accent1="accent1" accent2="accent2" accent3="accent3" accent4="accent4" accent5="accent5" accent6="accent6" hlink="hlink" folHlink="folHlink"/>
    </a:extraClrScheme>
    <a:extraClrScheme>
      <a:clrScheme name="UMMC02 2">
        <a:dk1>
          <a:srgbClr val="000000"/>
        </a:dk1>
        <a:lt1>
          <a:srgbClr val="FFFFCC"/>
        </a:lt1>
        <a:dk2>
          <a:srgbClr val="993300"/>
        </a:dk2>
        <a:lt2>
          <a:srgbClr val="EDE1AF"/>
        </a:lt2>
        <a:accent1>
          <a:srgbClr val="CAC0E2"/>
        </a:accent1>
        <a:accent2>
          <a:srgbClr val="DFC977"/>
        </a:accent2>
        <a:accent3>
          <a:srgbClr val="FFFFE2"/>
        </a:accent3>
        <a:accent4>
          <a:srgbClr val="000000"/>
        </a:accent4>
        <a:accent5>
          <a:srgbClr val="E1DCEE"/>
        </a:accent5>
        <a:accent6>
          <a:srgbClr val="CAB66B"/>
        </a:accent6>
        <a:hlink>
          <a:srgbClr val="660033"/>
        </a:hlink>
        <a:folHlink>
          <a:srgbClr val="993366"/>
        </a:folHlink>
      </a:clrScheme>
      <a:clrMap bg1="lt1" tx1="dk1" bg2="lt2" tx2="dk2" accent1="accent1" accent2="accent2" accent3="accent3" accent4="accent4" accent5="accent5" accent6="accent6" hlink="hlink" folHlink="folHlink"/>
    </a:extraClrScheme>
    <a:extraClrScheme>
      <a:clrScheme name="UMMC02 3">
        <a:dk1>
          <a:srgbClr val="000000"/>
        </a:dk1>
        <a:lt1>
          <a:srgbClr val="FFFFFF"/>
        </a:lt1>
        <a:dk2>
          <a:srgbClr val="000000"/>
        </a:dk2>
        <a:lt2>
          <a:srgbClr val="EAEAEA"/>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969696"/>
        </a:folHlink>
      </a:clrScheme>
      <a:clrMap bg1="lt1" tx1="dk1" bg2="lt2" tx2="dk2" accent1="accent1" accent2="accent2" accent3="accent3" accent4="accent4" accent5="accent5" accent6="accent6" hlink="hlink" folHlink="folHlink"/>
    </a:extraClrScheme>
    <a:extraClrScheme>
      <a:clrScheme name="UMMC02 4">
        <a:dk1>
          <a:srgbClr val="481800"/>
        </a:dk1>
        <a:lt1>
          <a:srgbClr val="EAEAEA"/>
        </a:lt1>
        <a:dk2>
          <a:srgbClr val="762700"/>
        </a:dk2>
        <a:lt2>
          <a:srgbClr val="EBD189"/>
        </a:lt2>
        <a:accent1>
          <a:srgbClr val="FCAB40"/>
        </a:accent1>
        <a:accent2>
          <a:srgbClr val="AD717F"/>
        </a:accent2>
        <a:accent3>
          <a:srgbClr val="BDACAA"/>
        </a:accent3>
        <a:accent4>
          <a:srgbClr val="C8C8C8"/>
        </a:accent4>
        <a:accent5>
          <a:srgbClr val="FDD2AF"/>
        </a:accent5>
        <a:accent6>
          <a:srgbClr val="9C6672"/>
        </a:accent6>
        <a:hlink>
          <a:srgbClr val="FFFF99"/>
        </a:hlink>
        <a:folHlink>
          <a:srgbClr val="CC9900"/>
        </a:folHlink>
      </a:clrScheme>
      <a:clrMap bg1="dk2" tx1="lt1" bg2="dk1" tx2="lt2" accent1="accent1" accent2="accent2" accent3="accent3" accent4="accent4" accent5="accent5" accent6="accent6" hlink="hlink" folHlink="folHlink"/>
    </a:extraClrScheme>
    <a:extraClrScheme>
      <a:clrScheme name="UMMC02 5">
        <a:dk1>
          <a:srgbClr val="330066"/>
        </a:dk1>
        <a:lt1>
          <a:srgbClr val="EAEAEA"/>
        </a:lt1>
        <a:dk2>
          <a:srgbClr val="4E009C"/>
        </a:dk2>
        <a:lt2>
          <a:srgbClr val="EBD189"/>
        </a:lt2>
        <a:accent1>
          <a:srgbClr val="FCAB40"/>
        </a:accent1>
        <a:accent2>
          <a:srgbClr val="8871BB"/>
        </a:accent2>
        <a:accent3>
          <a:srgbClr val="B2AACB"/>
        </a:accent3>
        <a:accent4>
          <a:srgbClr val="C8C8C8"/>
        </a:accent4>
        <a:accent5>
          <a:srgbClr val="FDD2AF"/>
        </a:accent5>
        <a:accent6>
          <a:srgbClr val="7B66A9"/>
        </a:accent6>
        <a:hlink>
          <a:srgbClr val="99CC00"/>
        </a:hlink>
        <a:folHlink>
          <a:srgbClr val="808000"/>
        </a:folHlink>
      </a:clrScheme>
      <a:clrMap bg1="dk2" tx1="lt1" bg2="dk1" tx2="lt2" accent1="accent1" accent2="accent2" accent3="accent3" accent4="accent4" accent5="accent5" accent6="accent6" hlink="hlink" folHlink="folHlink"/>
    </a:extraClrScheme>
    <a:extraClrScheme>
      <a:clrScheme name="UMMC02 6">
        <a:dk1>
          <a:srgbClr val="454425"/>
        </a:dk1>
        <a:lt1>
          <a:srgbClr val="EAEAEA"/>
        </a:lt1>
        <a:dk2>
          <a:srgbClr val="4D6A2A"/>
        </a:dk2>
        <a:lt2>
          <a:srgbClr val="EBD189"/>
        </a:lt2>
        <a:accent1>
          <a:srgbClr val="FCAB40"/>
        </a:accent1>
        <a:accent2>
          <a:srgbClr val="A59E79"/>
        </a:accent2>
        <a:accent3>
          <a:srgbClr val="B2B9AC"/>
        </a:accent3>
        <a:accent4>
          <a:srgbClr val="C8C8C8"/>
        </a:accent4>
        <a:accent5>
          <a:srgbClr val="FDD2AF"/>
        </a:accent5>
        <a:accent6>
          <a:srgbClr val="958F6D"/>
        </a:accent6>
        <a:hlink>
          <a:srgbClr val="FFCC00"/>
        </a:hlink>
        <a:folHlink>
          <a:srgbClr val="CCCC00"/>
        </a:folHlink>
      </a:clrScheme>
      <a:clrMap bg1="dk2" tx1="lt1" bg2="dk1" tx2="lt2" accent1="accent1" accent2="accent2" accent3="accent3" accent4="accent4" accent5="accent5" accent6="accent6" hlink="hlink" folHlink="folHlink"/>
    </a:extraClrScheme>
    <a:extraClrScheme>
      <a:clrScheme name="UMMC02 7">
        <a:dk1>
          <a:srgbClr val="3C2924"/>
        </a:dk1>
        <a:lt1>
          <a:srgbClr val="EAEAEA"/>
        </a:lt1>
        <a:dk2>
          <a:srgbClr val="0D0A46"/>
        </a:dk2>
        <a:lt2>
          <a:srgbClr val="EBD189"/>
        </a:lt2>
        <a:accent1>
          <a:srgbClr val="FCAB40"/>
        </a:accent1>
        <a:accent2>
          <a:srgbClr val="633D4E"/>
        </a:accent2>
        <a:accent3>
          <a:srgbClr val="AAAAB0"/>
        </a:accent3>
        <a:accent4>
          <a:srgbClr val="C8C8C8"/>
        </a:accent4>
        <a:accent5>
          <a:srgbClr val="FDD2AF"/>
        </a:accent5>
        <a:accent6>
          <a:srgbClr val="593646"/>
        </a:accent6>
        <a:hlink>
          <a:srgbClr val="FFCC66"/>
        </a:hlink>
        <a:folHlink>
          <a:srgbClr val="99CC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ummc2007b</Template>
  <TotalTime>1338</TotalTime>
  <Words>10862</Words>
  <Application>Microsoft Office PowerPoint</Application>
  <PresentationFormat>On-screen Show (4:3)</PresentationFormat>
  <Paragraphs>1030</Paragraphs>
  <Slides>58</Slides>
  <Notes>29</Notes>
  <HiddenSlides>0</HiddenSlides>
  <MMClips>1</MMClips>
  <ScaleCrop>false</ScaleCrop>
  <HeadingPairs>
    <vt:vector size="8" baseType="variant">
      <vt:variant>
        <vt:lpstr>Fonts Used</vt:lpstr>
      </vt:variant>
      <vt:variant>
        <vt:i4>8</vt:i4>
      </vt:variant>
      <vt:variant>
        <vt:lpstr>Theme</vt:lpstr>
      </vt:variant>
      <vt:variant>
        <vt:i4>1</vt:i4>
      </vt:variant>
      <vt:variant>
        <vt:lpstr>Links</vt:lpstr>
      </vt:variant>
      <vt:variant>
        <vt:i4>2</vt:i4>
      </vt:variant>
      <vt:variant>
        <vt:lpstr>Slide Titles</vt:lpstr>
      </vt:variant>
      <vt:variant>
        <vt:i4>58</vt:i4>
      </vt:variant>
    </vt:vector>
  </HeadingPairs>
  <TitlesOfParts>
    <vt:vector size="69" baseType="lpstr">
      <vt:lpstr>ＭＳ Ｐゴシック</vt:lpstr>
      <vt:lpstr>Arial</vt:lpstr>
      <vt:lpstr>Arial Narrow</vt:lpstr>
      <vt:lpstr>Calibri</vt:lpstr>
      <vt:lpstr>David</vt:lpstr>
      <vt:lpstr>Perpetua Titling MT (Headings)</vt:lpstr>
      <vt:lpstr>Times New Roman</vt:lpstr>
      <vt:lpstr>Wingdings</vt:lpstr>
      <vt:lpstr>UM2007d</vt:lpstr>
      <vt:lpstr>mclaughlinkl:Desktop:Crypto6e%20Tables:T16-NAC-Cloud.doc!OLE_LINK8</vt:lpstr>
      <vt:lpstr>mclaughlinkl:Desktop:Crypto6e%20Tables:T16-NAC-Cloud.doc!OLE_LINK10</vt:lpstr>
      <vt:lpstr>WQD7010 Network &amp; Security</vt:lpstr>
      <vt:lpstr>Chapter 5</vt:lpstr>
      <vt:lpstr>Network Access Control (NAC)</vt:lpstr>
      <vt:lpstr>PowerPoint Presentation</vt:lpstr>
      <vt:lpstr>PowerPoint Presentation</vt:lpstr>
      <vt:lpstr>Network Access Enforcement Methods</vt:lpstr>
      <vt:lpstr> Network Access Enforcement Methods </vt:lpstr>
      <vt:lpstr>What is EAP  (RFC 3748)</vt:lpstr>
      <vt:lpstr>EAP Background</vt:lpstr>
      <vt:lpstr>Motivation for EAP</vt:lpstr>
      <vt:lpstr>EAP’s basic assumptions</vt:lpstr>
      <vt:lpstr>What is a “Secure Line”</vt:lpstr>
      <vt:lpstr>The EAP Protocol</vt:lpstr>
      <vt:lpstr>PowerPoint Presentation</vt:lpstr>
      <vt:lpstr>Authentication Methods</vt:lpstr>
      <vt:lpstr> EAP Authentication</vt:lpstr>
      <vt:lpstr>PowerPoint Presentation</vt:lpstr>
      <vt:lpstr>The EAP Protocol (2)</vt:lpstr>
      <vt:lpstr>PowerPoint Presentation</vt:lpstr>
      <vt:lpstr>EAP messages </vt:lpstr>
      <vt:lpstr>EAP messages 2 </vt:lpstr>
      <vt:lpstr>EAP messages 3 </vt:lpstr>
      <vt:lpstr>The authentication sequence</vt:lpstr>
      <vt:lpstr>The authentication sequence</vt:lpstr>
      <vt:lpstr>PowerPoint Presentation</vt:lpstr>
      <vt:lpstr> IEEE 802.1X Port-Based NAC </vt:lpstr>
      <vt:lpstr>PowerPoint Presentation</vt:lpstr>
      <vt:lpstr>PowerPoint Presentation</vt:lpstr>
      <vt:lpstr>EAPOL Packet format Fields</vt:lpstr>
      <vt:lpstr> Common EAPOL Frame Types</vt:lpstr>
      <vt:lpstr>PowerPoint Presentation</vt:lpstr>
      <vt:lpstr>Cloud Computing</vt:lpstr>
      <vt:lpstr>Cloud Computing 101 (funny)</vt:lpstr>
      <vt:lpstr> Cloud Computing Characteristics </vt:lpstr>
      <vt:lpstr>PowerPoint Presentation</vt:lpstr>
      <vt:lpstr> Cloud Computing Service Models </vt:lpstr>
      <vt:lpstr>PowerPoint Presentation</vt:lpstr>
      <vt:lpstr> Cloud Computing Deployment Models </vt:lpstr>
      <vt:lpstr>PowerPoint Presentation</vt:lpstr>
      <vt:lpstr>Cloud Computing Reference Architecture</vt:lpstr>
      <vt:lpstr>PowerPoint Presentation</vt:lpstr>
      <vt:lpstr> Cloud Computing Reference Architecture </vt:lpstr>
      <vt:lpstr>Cloud Provider</vt:lpstr>
      <vt:lpstr>Roles and Responsibilities</vt:lpstr>
      <vt:lpstr> Cloud Security Risks and Countermeasures </vt:lpstr>
      <vt:lpstr> Cloud Security Risks and Countermeasures </vt:lpstr>
      <vt:lpstr> Cloud Security Risks and Countermeasures </vt:lpstr>
      <vt:lpstr>PowerPoint Presentation</vt:lpstr>
      <vt:lpstr>PowerPoint Presentation</vt:lpstr>
      <vt:lpstr>Data Protection in the Cloud</vt:lpstr>
      <vt:lpstr>Data Protection in the Cloud</vt:lpstr>
      <vt:lpstr>PowerPoint Presentation</vt:lpstr>
      <vt:lpstr>Cloud Security as a Service (SecaaS)</vt:lpstr>
      <vt:lpstr> Cloud Security as a Service (SecaaS) </vt:lpstr>
      <vt:lpstr> Cloud Security as a Service (SecaaS) </vt:lpstr>
      <vt:lpstr>PowerPoint Presentation</vt:lpstr>
      <vt:lpstr>PowerPoint Presentation</vt:lpstr>
      <vt:lpstr>Summary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WQD7010 Network &amp; Security</dc:title>
  <dc:creator>user</dc:creator>
  <cp:lastModifiedBy>user</cp:lastModifiedBy>
  <cp:revision>64</cp:revision>
  <cp:lastPrinted>2019-04-04T14:24:39Z</cp:lastPrinted>
  <dcterms:created xsi:type="dcterms:W3CDTF">2018-03-05T14:55:57Z</dcterms:created>
  <dcterms:modified xsi:type="dcterms:W3CDTF">2019-04-04T15:49:33Z</dcterms:modified>
</cp:coreProperties>
</file>